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9" r:id="rId4"/>
  </p:sldMasterIdLst>
  <p:notesMasterIdLst>
    <p:notesMasterId r:id="rId18"/>
  </p:notesMasterIdLst>
  <p:sldIdLst>
    <p:sldId id="530" r:id="rId5"/>
    <p:sldId id="531" r:id="rId6"/>
    <p:sldId id="533" r:id="rId7"/>
    <p:sldId id="536" r:id="rId8"/>
    <p:sldId id="534" r:id="rId9"/>
    <p:sldId id="547" r:id="rId10"/>
    <p:sldId id="548" r:id="rId11"/>
    <p:sldId id="551" r:id="rId12"/>
    <p:sldId id="552" r:id="rId13"/>
    <p:sldId id="549" r:id="rId14"/>
    <p:sldId id="553" r:id="rId15"/>
    <p:sldId id="537" r:id="rId16"/>
    <p:sldId id="544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22EE"/>
    <a:srgbClr val="F01688"/>
    <a:srgbClr val="2F21F3"/>
    <a:srgbClr val="FEB52B"/>
    <a:srgbClr val="F01689"/>
    <a:srgbClr val="6F22E3"/>
    <a:srgbClr val="E218A3"/>
    <a:srgbClr val="BA20DB"/>
    <a:srgbClr val="6A23F1"/>
    <a:srgbClr val="2F22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484" autoAdjust="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00BCFC-AFFD-334C-A183-6116BAFDF92B}" type="datetimeFigureOut">
              <a:rPr lang="en-US" smtClean="0"/>
              <a:t>2/8/2026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C058E0-0852-DB43-83D6-BD76659FF1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306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4423" y="802298"/>
            <a:ext cx="8637073" cy="2920713"/>
          </a:xfrm>
        </p:spPr>
        <p:txBody>
          <a:bodyPr bIns="0" anchor="b">
            <a:normAutofit/>
          </a:bodyPr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4424" y="3724074"/>
            <a:ext cx="8637072" cy="977621"/>
          </a:xfrm>
        </p:spPr>
        <p:txBody>
          <a:bodyPr tIns="91440" bIns="91440">
            <a:normAutofit/>
          </a:bodyPr>
          <a:lstStyle>
            <a:lvl1pPr marL="0" indent="0" algn="ctr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2EA5-8592-4545-9AAE-CB3B828F0D12}" type="datetimeFigureOut">
              <a:rPr lang="en-IN" smtClean="0"/>
              <a:t>08-02-2026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1579" y="329307"/>
            <a:ext cx="5626774" cy="309201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6834" y="798973"/>
            <a:ext cx="811019" cy="503578"/>
          </a:xfrm>
        </p:spPr>
        <p:txBody>
          <a:bodyPr/>
          <a:lstStyle/>
          <a:p>
            <a:fld id="{EEDAA783-11CC-4D46-86E3-8C30DEEF878B}" type="slidenum">
              <a:rPr lang="en-IN" smtClean="0"/>
              <a:t>‹#›</a:t>
            </a:fld>
            <a:endParaRPr lang="en-IN"/>
          </a:p>
        </p:txBody>
      </p:sp>
      <p:sp>
        <p:nvSpPr>
          <p:cNvPr id="7" name="Freeform 2">
            <a:extLst>
              <a:ext uri="{FF2B5EF4-FFF2-40B4-BE49-F238E27FC236}">
                <a16:creationId xmlns:a16="http://schemas.microsoft.com/office/drawing/2014/main" id="{5A88F781-44C5-6418-2B17-14397AA10000}"/>
              </a:ext>
            </a:extLst>
          </p:cNvPr>
          <p:cNvSpPr/>
          <p:nvPr userDrawn="1"/>
        </p:nvSpPr>
        <p:spPr>
          <a:xfrm rot="10800000">
            <a:off x="853427" y="5650992"/>
            <a:ext cx="6821472" cy="1207007"/>
          </a:xfrm>
          <a:custGeom>
            <a:avLst/>
            <a:gdLst>
              <a:gd name="connsiteX0" fmla="*/ 2449167 w 4758726"/>
              <a:gd name="connsiteY0" fmla="*/ 841961 h 842020"/>
              <a:gd name="connsiteX1" fmla="*/ 12024 w 4758726"/>
              <a:gd name="connsiteY1" fmla="*/ 11254 h 842020"/>
              <a:gd name="connsiteX2" fmla="*/ 0 w 4758726"/>
              <a:gd name="connsiteY2" fmla="*/ 0 h 842020"/>
              <a:gd name="connsiteX3" fmla="*/ 4758726 w 4758726"/>
              <a:gd name="connsiteY3" fmla="*/ 0 h 842020"/>
              <a:gd name="connsiteX4" fmla="*/ 4526601 w 4758726"/>
              <a:gd name="connsiteY4" fmla="*/ 141635 h 842020"/>
              <a:gd name="connsiteX5" fmla="*/ 2449167 w 4758726"/>
              <a:gd name="connsiteY5" fmla="*/ 841961 h 842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58726" h="842020">
                <a:moveTo>
                  <a:pt x="2449167" y="841961"/>
                </a:moveTo>
                <a:cubicBezTo>
                  <a:pt x="1373800" y="847496"/>
                  <a:pt x="537447" y="464031"/>
                  <a:pt x="12024" y="11254"/>
                </a:cubicBezTo>
                <a:lnTo>
                  <a:pt x="0" y="0"/>
                </a:lnTo>
                <a:lnTo>
                  <a:pt x="4758726" y="0"/>
                </a:lnTo>
                <a:lnTo>
                  <a:pt x="4526601" y="141635"/>
                </a:lnTo>
                <a:cubicBezTo>
                  <a:pt x="3913845" y="510819"/>
                  <a:pt x="3285564" y="837657"/>
                  <a:pt x="2449167" y="841961"/>
                </a:cubicBezTo>
                <a:close/>
              </a:path>
            </a:pathLst>
          </a:custGeom>
          <a:gradFill>
            <a:gsLst>
              <a:gs pos="0">
                <a:schemeClr val="tx2">
                  <a:alpha val="0"/>
                </a:schemeClr>
              </a:gs>
              <a:gs pos="99000">
                <a:schemeClr val="accent3">
                  <a:alpha val="71647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Freeform 9">
            <a:extLst>
              <a:ext uri="{FF2B5EF4-FFF2-40B4-BE49-F238E27FC236}">
                <a16:creationId xmlns:a16="http://schemas.microsoft.com/office/drawing/2014/main" id="{94DE0F00-6208-9316-27E7-10392323DD31}"/>
              </a:ext>
            </a:extLst>
          </p:cNvPr>
          <p:cNvSpPr/>
          <p:nvPr userDrawn="1"/>
        </p:nvSpPr>
        <p:spPr>
          <a:xfrm rot="710202" flipV="1">
            <a:off x="-145573" y="4175628"/>
            <a:ext cx="6040006" cy="3240870"/>
          </a:xfrm>
          <a:custGeom>
            <a:avLst/>
            <a:gdLst>
              <a:gd name="connsiteX0" fmla="*/ 480125 w 6747252"/>
              <a:gd name="connsiteY0" fmla="*/ 0 h 3620355"/>
              <a:gd name="connsiteX1" fmla="*/ 6747252 w 6747252"/>
              <a:gd name="connsiteY1" fmla="*/ 1313462 h 3620355"/>
              <a:gd name="connsiteX2" fmla="*/ 6355443 w 6747252"/>
              <a:gd name="connsiteY2" fmla="*/ 1443581 h 3620355"/>
              <a:gd name="connsiteX3" fmla="*/ 4058536 w 6747252"/>
              <a:gd name="connsiteY3" fmla="*/ 2678500 h 3620355"/>
              <a:gd name="connsiteX4" fmla="*/ 33178 w 6747252"/>
              <a:gd name="connsiteY4" fmla="*/ 2369641 h 3620355"/>
              <a:gd name="connsiteX5" fmla="*/ 0 w 6747252"/>
              <a:gd name="connsiteY5" fmla="*/ 2290898 h 3620355"/>
              <a:gd name="connsiteX6" fmla="*/ 480125 w 6747252"/>
              <a:gd name="connsiteY6" fmla="*/ 0 h 3620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47252" h="3620355">
                <a:moveTo>
                  <a:pt x="480125" y="0"/>
                </a:moveTo>
                <a:lnTo>
                  <a:pt x="6747252" y="1313462"/>
                </a:lnTo>
                <a:lnTo>
                  <a:pt x="6355443" y="1443581"/>
                </a:lnTo>
                <a:cubicBezTo>
                  <a:pt x="5476828" y="1758684"/>
                  <a:pt x="4659690" y="2192443"/>
                  <a:pt x="4058536" y="2678500"/>
                </a:cubicBezTo>
                <a:cubicBezTo>
                  <a:pt x="2102261" y="4268418"/>
                  <a:pt x="625747" y="3626023"/>
                  <a:pt x="33178" y="2369641"/>
                </a:cubicBezTo>
                <a:lnTo>
                  <a:pt x="0" y="2290898"/>
                </a:lnTo>
                <a:lnTo>
                  <a:pt x="480125" y="0"/>
                </a:lnTo>
                <a:close/>
              </a:path>
            </a:pathLst>
          </a:custGeom>
          <a:gradFill flip="none" rotWithShape="1">
            <a:gsLst>
              <a:gs pos="97000">
                <a:schemeClr val="accent3">
                  <a:lumMod val="50000"/>
                  <a:alpha val="21210"/>
                </a:schemeClr>
              </a:gs>
              <a:gs pos="72000">
                <a:schemeClr val="accent4">
                  <a:lumMod val="50000"/>
                </a:schemeClr>
              </a:gs>
              <a:gs pos="3000">
                <a:schemeClr val="accent6">
                  <a:alpha val="53787"/>
                </a:schemeClr>
              </a:gs>
            </a:gsLst>
            <a:lin ang="81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81BC5D5-29DF-0675-0A4F-93651FFD429D}"/>
              </a:ext>
            </a:extLst>
          </p:cNvPr>
          <p:cNvCxnSpPr>
            <a:cxnSpLocks/>
          </p:cNvCxnSpPr>
          <p:nvPr userDrawn="1"/>
        </p:nvCxnSpPr>
        <p:spPr>
          <a:xfrm rot="5400000">
            <a:off x="6095999" y="3104925"/>
            <a:ext cx="0" cy="165518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 1">
            <a:extLst>
              <a:ext uri="{FF2B5EF4-FFF2-40B4-BE49-F238E27FC236}">
                <a16:creationId xmlns:a16="http://schemas.microsoft.com/office/drawing/2014/main" id="{5BA8E556-E495-7444-5781-5B1D1B268E34}"/>
              </a:ext>
            </a:extLst>
          </p:cNvPr>
          <p:cNvSpPr/>
          <p:nvPr userDrawn="1"/>
        </p:nvSpPr>
        <p:spPr>
          <a:xfrm>
            <a:off x="-24334" y="1"/>
            <a:ext cx="12218982" cy="6860673"/>
          </a:xfrm>
          <a:custGeom>
            <a:avLst/>
            <a:gdLst>
              <a:gd name="connsiteX0" fmla="*/ 4456 w 12218982"/>
              <a:gd name="connsiteY0" fmla="*/ 0 h 6860673"/>
              <a:gd name="connsiteX1" fmla="*/ 3150735 w 12218982"/>
              <a:gd name="connsiteY1" fmla="*/ 0 h 6860673"/>
              <a:gd name="connsiteX2" fmla="*/ 3150734 w 12218982"/>
              <a:gd name="connsiteY2" fmla="*/ 1 h 6860673"/>
              <a:gd name="connsiteX3" fmla="*/ 3275209 w 12218982"/>
              <a:gd name="connsiteY3" fmla="*/ 1 h 6860673"/>
              <a:gd name="connsiteX4" fmla="*/ 3275209 w 12218982"/>
              <a:gd name="connsiteY4" fmla="*/ 0 h 6860673"/>
              <a:gd name="connsiteX5" fmla="*/ 12218982 w 12218982"/>
              <a:gd name="connsiteY5" fmla="*/ 0 h 6860673"/>
              <a:gd name="connsiteX6" fmla="*/ 12218982 w 12218982"/>
              <a:gd name="connsiteY6" fmla="*/ 1983013 h 6860673"/>
              <a:gd name="connsiteX7" fmla="*/ 12062259 w 12218982"/>
              <a:gd name="connsiteY7" fmla="*/ 2024385 h 6860673"/>
              <a:gd name="connsiteX8" fmla="*/ 10972986 w 12218982"/>
              <a:gd name="connsiteY8" fmla="*/ 2139627 h 6860673"/>
              <a:gd name="connsiteX9" fmla="*/ 5417726 w 12218982"/>
              <a:gd name="connsiteY9" fmla="*/ 115939 h 6860673"/>
              <a:gd name="connsiteX10" fmla="*/ 5011629 w 12218982"/>
              <a:gd name="connsiteY10" fmla="*/ 121918 h 6860673"/>
              <a:gd name="connsiteX11" fmla="*/ 4783396 w 12218982"/>
              <a:gd name="connsiteY11" fmla="*/ 139697 h 6860673"/>
              <a:gd name="connsiteX12" fmla="*/ 4570293 w 12218982"/>
              <a:gd name="connsiteY12" fmla="*/ 145085 h 6860673"/>
              <a:gd name="connsiteX13" fmla="*/ 692864 w 12218982"/>
              <a:gd name="connsiteY13" fmla="*/ 2723368 h 6860673"/>
              <a:gd name="connsiteX14" fmla="*/ 653810 w 12218982"/>
              <a:gd name="connsiteY14" fmla="*/ 2809752 h 6860673"/>
              <a:gd name="connsiteX15" fmla="*/ 633474 w 12218982"/>
              <a:gd name="connsiteY15" fmla="*/ 2851993 h 6860673"/>
              <a:gd name="connsiteX16" fmla="*/ 551923 w 12218982"/>
              <a:gd name="connsiteY16" fmla="*/ 3041708 h 6860673"/>
              <a:gd name="connsiteX17" fmla="*/ 532245 w 12218982"/>
              <a:gd name="connsiteY17" fmla="*/ 3101107 h 6860673"/>
              <a:gd name="connsiteX18" fmla="*/ 519820 w 12218982"/>
              <a:gd name="connsiteY18" fmla="*/ 3132620 h 6860673"/>
              <a:gd name="connsiteX19" fmla="*/ 242995 w 12218982"/>
              <a:gd name="connsiteY19" fmla="*/ 4701210 h 6860673"/>
              <a:gd name="connsiteX20" fmla="*/ 692864 w 12218982"/>
              <a:gd name="connsiteY20" fmla="*/ 6679052 h 6860673"/>
              <a:gd name="connsiteX21" fmla="*/ 784515 w 12218982"/>
              <a:gd name="connsiteY21" fmla="*/ 6858000 h 6860673"/>
              <a:gd name="connsiteX22" fmla="*/ 341340 w 12218982"/>
              <a:gd name="connsiteY22" fmla="*/ 6858000 h 6860673"/>
              <a:gd name="connsiteX23" fmla="*/ 341340 w 12218982"/>
              <a:gd name="connsiteY23" fmla="*/ 6860673 h 6860673"/>
              <a:gd name="connsiteX24" fmla="*/ 4456 w 12218982"/>
              <a:gd name="connsiteY24" fmla="*/ 6860673 h 6860673"/>
              <a:gd name="connsiteX25" fmla="*/ 4456 w 12218982"/>
              <a:gd name="connsiteY25" fmla="*/ 2794000 h 6860673"/>
              <a:gd name="connsiteX26" fmla="*/ 0 w 12218982"/>
              <a:gd name="connsiteY26" fmla="*/ 2794000 h 6860673"/>
              <a:gd name="connsiteX27" fmla="*/ 0 w 12218982"/>
              <a:gd name="connsiteY27" fmla="*/ 2022550 h 6860673"/>
              <a:gd name="connsiteX28" fmla="*/ 4456 w 12218982"/>
              <a:gd name="connsiteY28" fmla="*/ 2022550 h 6860673"/>
              <a:gd name="connsiteX29" fmla="*/ 4456 w 12218982"/>
              <a:gd name="connsiteY29" fmla="*/ 1646989 h 6860673"/>
              <a:gd name="connsiteX30" fmla="*/ 4456 w 12218982"/>
              <a:gd name="connsiteY30" fmla="*/ 0 h 6860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2218982" h="6860673">
                <a:moveTo>
                  <a:pt x="4456" y="0"/>
                </a:moveTo>
                <a:lnTo>
                  <a:pt x="3150735" y="0"/>
                </a:lnTo>
                <a:lnTo>
                  <a:pt x="3150734" y="1"/>
                </a:lnTo>
                <a:lnTo>
                  <a:pt x="3275209" y="1"/>
                </a:lnTo>
                <a:lnTo>
                  <a:pt x="3275209" y="0"/>
                </a:lnTo>
                <a:lnTo>
                  <a:pt x="12218982" y="0"/>
                </a:lnTo>
                <a:lnTo>
                  <a:pt x="12218982" y="1983013"/>
                </a:lnTo>
                <a:lnTo>
                  <a:pt x="12062259" y="2024385"/>
                </a:lnTo>
                <a:cubicBezTo>
                  <a:pt x="11728036" y="2099441"/>
                  <a:pt x="11364094" y="2141640"/>
                  <a:pt x="10972986" y="2139627"/>
                </a:cubicBezTo>
                <a:cubicBezTo>
                  <a:pt x="8748018" y="2128176"/>
                  <a:pt x="7788484" y="155587"/>
                  <a:pt x="5417726" y="115939"/>
                </a:cubicBezTo>
                <a:cubicBezTo>
                  <a:pt x="5278815" y="113616"/>
                  <a:pt x="5143479" y="115764"/>
                  <a:pt x="5011629" y="121918"/>
                </a:cubicBezTo>
                <a:lnTo>
                  <a:pt x="4783396" y="139697"/>
                </a:lnTo>
                <a:lnTo>
                  <a:pt x="4570293" y="145085"/>
                </a:lnTo>
                <a:cubicBezTo>
                  <a:pt x="2859647" y="231798"/>
                  <a:pt x="1397605" y="1260791"/>
                  <a:pt x="692864" y="2723368"/>
                </a:cubicBezTo>
                <a:lnTo>
                  <a:pt x="653810" y="2809752"/>
                </a:lnTo>
                <a:lnTo>
                  <a:pt x="633474" y="2851993"/>
                </a:lnTo>
                <a:cubicBezTo>
                  <a:pt x="600933" y="2920155"/>
                  <a:pt x="575052" y="2977311"/>
                  <a:pt x="551923" y="3041708"/>
                </a:cubicBezTo>
                <a:lnTo>
                  <a:pt x="532245" y="3101107"/>
                </a:lnTo>
                <a:lnTo>
                  <a:pt x="519820" y="3132620"/>
                </a:lnTo>
                <a:cubicBezTo>
                  <a:pt x="340732" y="3621732"/>
                  <a:pt x="242995" y="4150057"/>
                  <a:pt x="242995" y="4701210"/>
                </a:cubicBezTo>
                <a:cubicBezTo>
                  <a:pt x="242995" y="5409836"/>
                  <a:pt x="404560" y="6080725"/>
                  <a:pt x="692864" y="6679052"/>
                </a:cubicBezTo>
                <a:lnTo>
                  <a:pt x="784515" y="6858000"/>
                </a:lnTo>
                <a:lnTo>
                  <a:pt x="341340" y="6858000"/>
                </a:lnTo>
                <a:lnTo>
                  <a:pt x="341340" y="6860673"/>
                </a:lnTo>
                <a:lnTo>
                  <a:pt x="4456" y="6860673"/>
                </a:lnTo>
                <a:lnTo>
                  <a:pt x="4456" y="2794000"/>
                </a:lnTo>
                <a:lnTo>
                  <a:pt x="0" y="2794000"/>
                </a:lnTo>
                <a:lnTo>
                  <a:pt x="0" y="2022550"/>
                </a:lnTo>
                <a:lnTo>
                  <a:pt x="4456" y="2022550"/>
                </a:lnTo>
                <a:lnTo>
                  <a:pt x="4456" y="1646989"/>
                </a:lnTo>
                <a:lnTo>
                  <a:pt x="4456" y="0"/>
                </a:lnTo>
                <a:close/>
              </a:path>
            </a:pathLst>
          </a:custGeom>
          <a:gradFill>
            <a:gsLst>
              <a:gs pos="0">
                <a:schemeClr val="accent1">
                  <a:alpha val="31889"/>
                </a:schemeClr>
              </a:gs>
              <a:gs pos="77000">
                <a:schemeClr val="accent3">
                  <a:lumMod val="25000"/>
                  <a:alpha val="0"/>
                </a:schemeClr>
              </a:gs>
            </a:gsLst>
            <a:path path="circle">
              <a:fillToRect t="100000" r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1" name="Freeform 3">
            <a:extLst>
              <a:ext uri="{FF2B5EF4-FFF2-40B4-BE49-F238E27FC236}">
                <a16:creationId xmlns:a16="http://schemas.microsoft.com/office/drawing/2014/main" id="{D216FE88-4839-44C6-43B9-1E1047C8EC5D}"/>
              </a:ext>
            </a:extLst>
          </p:cNvPr>
          <p:cNvSpPr/>
          <p:nvPr userDrawn="1"/>
        </p:nvSpPr>
        <p:spPr>
          <a:xfrm flipH="1" flipV="1">
            <a:off x="-26982" y="9939"/>
            <a:ext cx="12218982" cy="6860673"/>
          </a:xfrm>
          <a:custGeom>
            <a:avLst/>
            <a:gdLst>
              <a:gd name="connsiteX0" fmla="*/ 4456 w 12218982"/>
              <a:gd name="connsiteY0" fmla="*/ 0 h 6860673"/>
              <a:gd name="connsiteX1" fmla="*/ 3150735 w 12218982"/>
              <a:gd name="connsiteY1" fmla="*/ 0 h 6860673"/>
              <a:gd name="connsiteX2" fmla="*/ 3150734 w 12218982"/>
              <a:gd name="connsiteY2" fmla="*/ 1 h 6860673"/>
              <a:gd name="connsiteX3" fmla="*/ 3275209 w 12218982"/>
              <a:gd name="connsiteY3" fmla="*/ 1 h 6860673"/>
              <a:gd name="connsiteX4" fmla="*/ 3275209 w 12218982"/>
              <a:gd name="connsiteY4" fmla="*/ 0 h 6860673"/>
              <a:gd name="connsiteX5" fmla="*/ 12218982 w 12218982"/>
              <a:gd name="connsiteY5" fmla="*/ 0 h 6860673"/>
              <a:gd name="connsiteX6" fmla="*/ 12218982 w 12218982"/>
              <a:gd name="connsiteY6" fmla="*/ 1983013 h 6860673"/>
              <a:gd name="connsiteX7" fmla="*/ 12062259 w 12218982"/>
              <a:gd name="connsiteY7" fmla="*/ 2024385 h 6860673"/>
              <a:gd name="connsiteX8" fmla="*/ 10972986 w 12218982"/>
              <a:gd name="connsiteY8" fmla="*/ 2139627 h 6860673"/>
              <a:gd name="connsiteX9" fmla="*/ 5417726 w 12218982"/>
              <a:gd name="connsiteY9" fmla="*/ 115939 h 6860673"/>
              <a:gd name="connsiteX10" fmla="*/ 5011629 w 12218982"/>
              <a:gd name="connsiteY10" fmla="*/ 121918 h 6860673"/>
              <a:gd name="connsiteX11" fmla="*/ 4783396 w 12218982"/>
              <a:gd name="connsiteY11" fmla="*/ 139697 h 6860673"/>
              <a:gd name="connsiteX12" fmla="*/ 4570293 w 12218982"/>
              <a:gd name="connsiteY12" fmla="*/ 145085 h 6860673"/>
              <a:gd name="connsiteX13" fmla="*/ 692864 w 12218982"/>
              <a:gd name="connsiteY13" fmla="*/ 2723368 h 6860673"/>
              <a:gd name="connsiteX14" fmla="*/ 653810 w 12218982"/>
              <a:gd name="connsiteY14" fmla="*/ 2809752 h 6860673"/>
              <a:gd name="connsiteX15" fmla="*/ 633474 w 12218982"/>
              <a:gd name="connsiteY15" fmla="*/ 2851993 h 6860673"/>
              <a:gd name="connsiteX16" fmla="*/ 551923 w 12218982"/>
              <a:gd name="connsiteY16" fmla="*/ 3041708 h 6860673"/>
              <a:gd name="connsiteX17" fmla="*/ 532245 w 12218982"/>
              <a:gd name="connsiteY17" fmla="*/ 3101107 h 6860673"/>
              <a:gd name="connsiteX18" fmla="*/ 519820 w 12218982"/>
              <a:gd name="connsiteY18" fmla="*/ 3132620 h 6860673"/>
              <a:gd name="connsiteX19" fmla="*/ 242995 w 12218982"/>
              <a:gd name="connsiteY19" fmla="*/ 4701210 h 6860673"/>
              <a:gd name="connsiteX20" fmla="*/ 692864 w 12218982"/>
              <a:gd name="connsiteY20" fmla="*/ 6679052 h 6860673"/>
              <a:gd name="connsiteX21" fmla="*/ 784515 w 12218982"/>
              <a:gd name="connsiteY21" fmla="*/ 6858000 h 6860673"/>
              <a:gd name="connsiteX22" fmla="*/ 341340 w 12218982"/>
              <a:gd name="connsiteY22" fmla="*/ 6858000 h 6860673"/>
              <a:gd name="connsiteX23" fmla="*/ 341340 w 12218982"/>
              <a:gd name="connsiteY23" fmla="*/ 6860673 h 6860673"/>
              <a:gd name="connsiteX24" fmla="*/ 4456 w 12218982"/>
              <a:gd name="connsiteY24" fmla="*/ 6860673 h 6860673"/>
              <a:gd name="connsiteX25" fmla="*/ 4456 w 12218982"/>
              <a:gd name="connsiteY25" fmla="*/ 2794000 h 6860673"/>
              <a:gd name="connsiteX26" fmla="*/ 0 w 12218982"/>
              <a:gd name="connsiteY26" fmla="*/ 2794000 h 6860673"/>
              <a:gd name="connsiteX27" fmla="*/ 0 w 12218982"/>
              <a:gd name="connsiteY27" fmla="*/ 2022550 h 6860673"/>
              <a:gd name="connsiteX28" fmla="*/ 4456 w 12218982"/>
              <a:gd name="connsiteY28" fmla="*/ 2022550 h 6860673"/>
              <a:gd name="connsiteX29" fmla="*/ 4456 w 12218982"/>
              <a:gd name="connsiteY29" fmla="*/ 1646989 h 6860673"/>
              <a:gd name="connsiteX30" fmla="*/ 4456 w 12218982"/>
              <a:gd name="connsiteY30" fmla="*/ 0 h 6860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2218982" h="6860673">
                <a:moveTo>
                  <a:pt x="4456" y="0"/>
                </a:moveTo>
                <a:lnTo>
                  <a:pt x="3150735" y="0"/>
                </a:lnTo>
                <a:lnTo>
                  <a:pt x="3150734" y="1"/>
                </a:lnTo>
                <a:lnTo>
                  <a:pt x="3275209" y="1"/>
                </a:lnTo>
                <a:lnTo>
                  <a:pt x="3275209" y="0"/>
                </a:lnTo>
                <a:lnTo>
                  <a:pt x="12218982" y="0"/>
                </a:lnTo>
                <a:lnTo>
                  <a:pt x="12218982" y="1983013"/>
                </a:lnTo>
                <a:lnTo>
                  <a:pt x="12062259" y="2024385"/>
                </a:lnTo>
                <a:cubicBezTo>
                  <a:pt x="11728036" y="2099441"/>
                  <a:pt x="11364094" y="2141640"/>
                  <a:pt x="10972986" y="2139627"/>
                </a:cubicBezTo>
                <a:cubicBezTo>
                  <a:pt x="8748018" y="2128176"/>
                  <a:pt x="7788484" y="155587"/>
                  <a:pt x="5417726" y="115939"/>
                </a:cubicBezTo>
                <a:cubicBezTo>
                  <a:pt x="5278815" y="113616"/>
                  <a:pt x="5143479" y="115764"/>
                  <a:pt x="5011629" y="121918"/>
                </a:cubicBezTo>
                <a:lnTo>
                  <a:pt x="4783396" y="139697"/>
                </a:lnTo>
                <a:lnTo>
                  <a:pt x="4570293" y="145085"/>
                </a:lnTo>
                <a:cubicBezTo>
                  <a:pt x="2859647" y="231798"/>
                  <a:pt x="1397605" y="1260791"/>
                  <a:pt x="692864" y="2723368"/>
                </a:cubicBezTo>
                <a:lnTo>
                  <a:pt x="653810" y="2809752"/>
                </a:lnTo>
                <a:lnTo>
                  <a:pt x="633474" y="2851993"/>
                </a:lnTo>
                <a:cubicBezTo>
                  <a:pt x="600933" y="2920155"/>
                  <a:pt x="575052" y="2977311"/>
                  <a:pt x="551923" y="3041708"/>
                </a:cubicBezTo>
                <a:lnTo>
                  <a:pt x="532245" y="3101107"/>
                </a:lnTo>
                <a:lnTo>
                  <a:pt x="519820" y="3132620"/>
                </a:lnTo>
                <a:cubicBezTo>
                  <a:pt x="340732" y="3621732"/>
                  <a:pt x="242995" y="4150057"/>
                  <a:pt x="242995" y="4701210"/>
                </a:cubicBezTo>
                <a:cubicBezTo>
                  <a:pt x="242995" y="5409836"/>
                  <a:pt x="404560" y="6080725"/>
                  <a:pt x="692864" y="6679052"/>
                </a:cubicBezTo>
                <a:lnTo>
                  <a:pt x="784515" y="6858000"/>
                </a:lnTo>
                <a:lnTo>
                  <a:pt x="341340" y="6858000"/>
                </a:lnTo>
                <a:lnTo>
                  <a:pt x="341340" y="6860673"/>
                </a:lnTo>
                <a:lnTo>
                  <a:pt x="4456" y="6860673"/>
                </a:lnTo>
                <a:lnTo>
                  <a:pt x="4456" y="2794000"/>
                </a:lnTo>
                <a:lnTo>
                  <a:pt x="0" y="2794000"/>
                </a:lnTo>
                <a:lnTo>
                  <a:pt x="0" y="2022550"/>
                </a:lnTo>
                <a:lnTo>
                  <a:pt x="4456" y="2022550"/>
                </a:lnTo>
                <a:lnTo>
                  <a:pt x="4456" y="1646989"/>
                </a:lnTo>
                <a:lnTo>
                  <a:pt x="4456" y="0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50000"/>
                </a:schemeClr>
              </a:gs>
              <a:gs pos="77000">
                <a:schemeClr val="accent3">
                  <a:lumMod val="25000"/>
                  <a:alpha val="0"/>
                </a:schemeClr>
              </a:gs>
            </a:gsLst>
            <a:path path="circle">
              <a:fillToRect t="100000" r="100000"/>
            </a:path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" name="Freeform 4">
            <a:extLst>
              <a:ext uri="{FF2B5EF4-FFF2-40B4-BE49-F238E27FC236}">
                <a16:creationId xmlns:a16="http://schemas.microsoft.com/office/drawing/2014/main" id="{55E3B6FA-0F0D-6D16-2CC8-0D8F3B80A960}"/>
              </a:ext>
            </a:extLst>
          </p:cNvPr>
          <p:cNvSpPr/>
          <p:nvPr userDrawn="1"/>
        </p:nvSpPr>
        <p:spPr>
          <a:xfrm>
            <a:off x="4603793" y="0"/>
            <a:ext cx="6821472" cy="1207007"/>
          </a:xfrm>
          <a:custGeom>
            <a:avLst/>
            <a:gdLst>
              <a:gd name="connsiteX0" fmla="*/ 2449167 w 4758726"/>
              <a:gd name="connsiteY0" fmla="*/ 841961 h 842020"/>
              <a:gd name="connsiteX1" fmla="*/ 12024 w 4758726"/>
              <a:gd name="connsiteY1" fmla="*/ 11254 h 842020"/>
              <a:gd name="connsiteX2" fmla="*/ 0 w 4758726"/>
              <a:gd name="connsiteY2" fmla="*/ 0 h 842020"/>
              <a:gd name="connsiteX3" fmla="*/ 4758726 w 4758726"/>
              <a:gd name="connsiteY3" fmla="*/ 0 h 842020"/>
              <a:gd name="connsiteX4" fmla="*/ 4526601 w 4758726"/>
              <a:gd name="connsiteY4" fmla="*/ 141635 h 842020"/>
              <a:gd name="connsiteX5" fmla="*/ 2449167 w 4758726"/>
              <a:gd name="connsiteY5" fmla="*/ 841961 h 842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58726" h="842020">
                <a:moveTo>
                  <a:pt x="2449167" y="841961"/>
                </a:moveTo>
                <a:cubicBezTo>
                  <a:pt x="1373800" y="847496"/>
                  <a:pt x="537447" y="464031"/>
                  <a:pt x="12024" y="11254"/>
                </a:cubicBezTo>
                <a:lnTo>
                  <a:pt x="0" y="0"/>
                </a:lnTo>
                <a:lnTo>
                  <a:pt x="4758726" y="0"/>
                </a:lnTo>
                <a:lnTo>
                  <a:pt x="4526601" y="141635"/>
                </a:lnTo>
                <a:cubicBezTo>
                  <a:pt x="3913845" y="510819"/>
                  <a:pt x="3285564" y="837657"/>
                  <a:pt x="2449167" y="841961"/>
                </a:cubicBezTo>
                <a:close/>
              </a:path>
            </a:pathLst>
          </a:custGeom>
          <a:gradFill>
            <a:gsLst>
              <a:gs pos="41000">
                <a:schemeClr val="accent5">
                  <a:alpha val="21000"/>
                </a:schemeClr>
              </a:gs>
              <a:gs pos="98000">
                <a:schemeClr val="accent5">
                  <a:lumMod val="50000"/>
                </a:schemeClr>
              </a:gs>
            </a:gsLst>
            <a:lin ang="132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Freeform 5">
            <a:extLst>
              <a:ext uri="{FF2B5EF4-FFF2-40B4-BE49-F238E27FC236}">
                <a16:creationId xmlns:a16="http://schemas.microsoft.com/office/drawing/2014/main" id="{3C9F93C7-7904-9794-1707-77421EEC2996}"/>
              </a:ext>
            </a:extLst>
          </p:cNvPr>
          <p:cNvSpPr/>
          <p:nvPr userDrawn="1"/>
        </p:nvSpPr>
        <p:spPr>
          <a:xfrm rot="710202" flipH="1">
            <a:off x="6511239" y="-551340"/>
            <a:ext cx="5838132" cy="3132551"/>
          </a:xfrm>
          <a:custGeom>
            <a:avLst/>
            <a:gdLst>
              <a:gd name="connsiteX0" fmla="*/ 480125 w 6747252"/>
              <a:gd name="connsiteY0" fmla="*/ 0 h 3620355"/>
              <a:gd name="connsiteX1" fmla="*/ 6747252 w 6747252"/>
              <a:gd name="connsiteY1" fmla="*/ 1313462 h 3620355"/>
              <a:gd name="connsiteX2" fmla="*/ 6355443 w 6747252"/>
              <a:gd name="connsiteY2" fmla="*/ 1443581 h 3620355"/>
              <a:gd name="connsiteX3" fmla="*/ 4058536 w 6747252"/>
              <a:gd name="connsiteY3" fmla="*/ 2678500 h 3620355"/>
              <a:gd name="connsiteX4" fmla="*/ 33178 w 6747252"/>
              <a:gd name="connsiteY4" fmla="*/ 2369641 h 3620355"/>
              <a:gd name="connsiteX5" fmla="*/ 0 w 6747252"/>
              <a:gd name="connsiteY5" fmla="*/ 2290898 h 3620355"/>
              <a:gd name="connsiteX6" fmla="*/ 480125 w 6747252"/>
              <a:gd name="connsiteY6" fmla="*/ 0 h 3620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47252" h="3620355">
                <a:moveTo>
                  <a:pt x="480125" y="0"/>
                </a:moveTo>
                <a:lnTo>
                  <a:pt x="6747252" y="1313462"/>
                </a:lnTo>
                <a:lnTo>
                  <a:pt x="6355443" y="1443581"/>
                </a:lnTo>
                <a:cubicBezTo>
                  <a:pt x="5476828" y="1758684"/>
                  <a:pt x="4659690" y="2192443"/>
                  <a:pt x="4058536" y="2678500"/>
                </a:cubicBezTo>
                <a:cubicBezTo>
                  <a:pt x="2102261" y="4268418"/>
                  <a:pt x="625747" y="3626023"/>
                  <a:pt x="33178" y="2369641"/>
                </a:cubicBezTo>
                <a:lnTo>
                  <a:pt x="0" y="2290898"/>
                </a:lnTo>
                <a:lnTo>
                  <a:pt x="480125" y="0"/>
                </a:lnTo>
                <a:close/>
              </a:path>
            </a:pathLst>
          </a:custGeom>
          <a:gradFill flip="none" rotWithShape="1">
            <a:gsLst>
              <a:gs pos="100000">
                <a:schemeClr val="accent4">
                  <a:lumMod val="75000"/>
                  <a:alpha val="19000"/>
                </a:schemeClr>
              </a:gs>
              <a:gs pos="0">
                <a:schemeClr val="accent6">
                  <a:alpha val="61994"/>
                </a:schemeClr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345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2EA5-8592-4545-9AAE-CB3B828F0D12}" type="datetimeFigureOut">
              <a:rPr lang="en-IN" smtClean="0"/>
              <a:t>08-02-2026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Crypto: investing &amp; trading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992444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7052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518654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2EA5-8592-4545-9AAE-CB3B828F0D12}" type="datetimeFigureOut">
              <a:rPr lang="en-IN" smtClean="0"/>
              <a:t>08-02-2026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Crypto: investing &amp; trading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237059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100A0D9B-ADC5-C41B-130F-1EA1EDE9F2E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372600" y="3236976"/>
            <a:ext cx="2093976" cy="1856232"/>
          </a:xfrm>
          <a:custGeom>
            <a:avLst/>
            <a:gdLst>
              <a:gd name="connsiteX0" fmla="*/ 0 w 2093976"/>
              <a:gd name="connsiteY0" fmla="*/ 0 h 1856232"/>
              <a:gd name="connsiteX1" fmla="*/ 2093976 w 2093976"/>
              <a:gd name="connsiteY1" fmla="*/ 0 h 1856232"/>
              <a:gd name="connsiteX2" fmla="*/ 2093976 w 2093976"/>
              <a:gd name="connsiteY2" fmla="*/ 1695761 h 1856232"/>
              <a:gd name="connsiteX3" fmla="*/ 1933505 w 2093976"/>
              <a:gd name="connsiteY3" fmla="*/ 1856232 h 1856232"/>
              <a:gd name="connsiteX4" fmla="*/ 0 w 2093976"/>
              <a:gd name="connsiteY4" fmla="*/ 1856232 h 1856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3976" h="1856232">
                <a:moveTo>
                  <a:pt x="0" y="0"/>
                </a:moveTo>
                <a:lnTo>
                  <a:pt x="2093976" y="0"/>
                </a:lnTo>
                <a:lnTo>
                  <a:pt x="2093976" y="1695761"/>
                </a:lnTo>
                <a:cubicBezTo>
                  <a:pt x="2093976" y="1784387"/>
                  <a:pt x="2022131" y="1856232"/>
                  <a:pt x="1933505" y="1856232"/>
                </a:cubicBezTo>
                <a:lnTo>
                  <a:pt x="0" y="1856232"/>
                </a:lnTo>
                <a:close/>
              </a:path>
            </a:pathLst>
          </a:custGeom>
          <a:ln w="12700">
            <a:solidFill>
              <a:schemeClr val="bg1"/>
            </a:solidFill>
          </a:ln>
        </p:spPr>
        <p:txBody>
          <a:bodyPr wrap="square" lIns="256032" tIns="201168" rIns="27432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53694F-11E9-3CF0-DCDE-FC7C6FAF5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5064" y="832104"/>
            <a:ext cx="8878824" cy="106984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7" name="Text Placeholder 56">
            <a:extLst>
              <a:ext uri="{FF2B5EF4-FFF2-40B4-BE49-F238E27FC236}">
                <a16:creationId xmlns:a16="http://schemas.microsoft.com/office/drawing/2014/main" id="{9AF8AEFF-3F3B-8AFC-621B-F653E2F1B74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7339" y="2478024"/>
            <a:ext cx="2098157" cy="702770"/>
          </a:xfrm>
          <a:custGeom>
            <a:avLst/>
            <a:gdLst>
              <a:gd name="connsiteX0" fmla="*/ 169182 w 2098157"/>
              <a:gd name="connsiteY0" fmla="*/ 0 h 702770"/>
              <a:gd name="connsiteX1" fmla="*/ 2098157 w 2098157"/>
              <a:gd name="connsiteY1" fmla="*/ 0 h 702770"/>
              <a:gd name="connsiteX2" fmla="*/ 2098157 w 2098157"/>
              <a:gd name="connsiteY2" fmla="*/ 702770 h 702770"/>
              <a:gd name="connsiteX3" fmla="*/ 2097025 w 2098157"/>
              <a:gd name="connsiteY3" fmla="*/ 702770 h 702770"/>
              <a:gd name="connsiteX4" fmla="*/ 503974 w 2098157"/>
              <a:gd name="connsiteY4" fmla="*/ 702770 h 702770"/>
              <a:gd name="connsiteX5" fmla="*/ 0 w 2098157"/>
              <a:gd name="connsiteY5" fmla="*/ 702770 h 702770"/>
              <a:gd name="connsiteX6" fmla="*/ 0 w 2098157"/>
              <a:gd name="connsiteY6" fmla="*/ 202766 h 702770"/>
              <a:gd name="connsiteX7" fmla="*/ 136581 w 2098157"/>
              <a:gd name="connsiteY7" fmla="*/ 3900 h 702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98157" h="702770">
                <a:moveTo>
                  <a:pt x="169182" y="0"/>
                </a:moveTo>
                <a:lnTo>
                  <a:pt x="2098157" y="0"/>
                </a:lnTo>
                <a:lnTo>
                  <a:pt x="2098157" y="702770"/>
                </a:lnTo>
                <a:lnTo>
                  <a:pt x="2097025" y="702770"/>
                </a:lnTo>
                <a:lnTo>
                  <a:pt x="503974" y="702770"/>
                </a:lnTo>
                <a:lnTo>
                  <a:pt x="0" y="702770"/>
                </a:lnTo>
                <a:lnTo>
                  <a:pt x="0" y="202766"/>
                </a:lnTo>
                <a:cubicBezTo>
                  <a:pt x="0" y="104671"/>
                  <a:pt x="58634" y="22828"/>
                  <a:pt x="136581" y="3900"/>
                </a:cubicBezTo>
                <a:close/>
              </a:path>
            </a:pathLst>
          </a:custGeom>
          <a:solidFill>
            <a:schemeClr val="accent6"/>
          </a:solidFill>
          <a:ln w="12700">
            <a:solidFill>
              <a:schemeClr val="accent6"/>
            </a:solidFill>
          </a:ln>
        </p:spPr>
        <p:txBody>
          <a:bodyPr wrap="square" lIns="91440" tIns="45720" rIns="91440" bIns="4572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="1" spc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C0111168-089D-E125-6CBB-0B288CE8D5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31520" y="3236976"/>
            <a:ext cx="2093976" cy="1856232"/>
          </a:xfrm>
          <a:custGeom>
            <a:avLst/>
            <a:gdLst>
              <a:gd name="connsiteX0" fmla="*/ 0 w 2093976"/>
              <a:gd name="connsiteY0" fmla="*/ 0 h 1856232"/>
              <a:gd name="connsiteX1" fmla="*/ 2093976 w 2093976"/>
              <a:gd name="connsiteY1" fmla="*/ 0 h 1856232"/>
              <a:gd name="connsiteX2" fmla="*/ 2093976 w 2093976"/>
              <a:gd name="connsiteY2" fmla="*/ 1856232 h 1856232"/>
              <a:gd name="connsiteX3" fmla="*/ 160471 w 2093976"/>
              <a:gd name="connsiteY3" fmla="*/ 1856232 h 1856232"/>
              <a:gd name="connsiteX4" fmla="*/ 0 w 2093976"/>
              <a:gd name="connsiteY4" fmla="*/ 1695761 h 1856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3976" h="1856232">
                <a:moveTo>
                  <a:pt x="0" y="0"/>
                </a:moveTo>
                <a:lnTo>
                  <a:pt x="2093976" y="0"/>
                </a:lnTo>
                <a:lnTo>
                  <a:pt x="2093976" y="1856232"/>
                </a:lnTo>
                <a:lnTo>
                  <a:pt x="160471" y="1856232"/>
                </a:lnTo>
                <a:cubicBezTo>
                  <a:pt x="71845" y="1856232"/>
                  <a:pt x="0" y="1784387"/>
                  <a:pt x="0" y="1695761"/>
                </a:cubicBezTo>
                <a:close/>
              </a:path>
            </a:pathLst>
          </a:custGeom>
          <a:ln w="12700">
            <a:solidFill>
              <a:schemeClr val="bg1"/>
            </a:solidFill>
          </a:ln>
        </p:spPr>
        <p:txBody>
          <a:bodyPr wrap="square" lIns="256032" tIns="201168" rIns="27432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20FBF32C-8DDB-F094-1C74-FDE91B64F98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884932" y="2478024"/>
            <a:ext cx="2103120" cy="704088"/>
          </a:xfrm>
          <a:solidFill>
            <a:schemeClr val="accent1"/>
          </a:solidFill>
          <a:ln w="12700">
            <a:solidFill>
              <a:schemeClr val="accent1"/>
            </a:solidFill>
          </a:ln>
        </p:spPr>
        <p:txBody>
          <a:bodyPr lIns="91440" tIns="45720" rIns="91440" bIns="4572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="1" spc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11">
            <a:extLst>
              <a:ext uri="{FF2B5EF4-FFF2-40B4-BE49-F238E27FC236}">
                <a16:creationId xmlns:a16="http://schemas.microsoft.com/office/drawing/2014/main" id="{C5237567-8AEF-3966-7CED-5DA3ACD21E7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891790" y="3236976"/>
            <a:ext cx="2093976" cy="1856232"/>
          </a:xfrm>
          <a:ln w="12700">
            <a:solidFill>
              <a:schemeClr val="bg1"/>
            </a:solidFill>
          </a:ln>
        </p:spPr>
        <p:txBody>
          <a:bodyPr lIns="256032" tIns="201168" rIns="27432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11">
            <a:extLst>
              <a:ext uri="{FF2B5EF4-FFF2-40B4-BE49-F238E27FC236}">
                <a16:creationId xmlns:a16="http://schemas.microsoft.com/office/drawing/2014/main" id="{7137587B-C03C-671F-AED7-4B974605AF4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47488" y="2478024"/>
            <a:ext cx="2103120" cy="704088"/>
          </a:xfrm>
          <a:solidFill>
            <a:schemeClr val="accent4"/>
          </a:solidFill>
          <a:ln w="12700">
            <a:solidFill>
              <a:schemeClr val="accent4"/>
            </a:solidFill>
          </a:ln>
        </p:spPr>
        <p:txBody>
          <a:bodyPr lIns="91440" tIns="45720" rIns="91440" bIns="4572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="1" spc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1">
            <a:extLst>
              <a:ext uri="{FF2B5EF4-FFF2-40B4-BE49-F238E27FC236}">
                <a16:creationId xmlns:a16="http://schemas.microsoft.com/office/drawing/2014/main" id="{25D4A96A-10D9-D4AD-C775-61041F026BA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052060" y="3236976"/>
            <a:ext cx="2093976" cy="1856232"/>
          </a:xfrm>
          <a:ln w="12700">
            <a:solidFill>
              <a:schemeClr val="bg1"/>
            </a:solidFill>
          </a:ln>
        </p:spPr>
        <p:txBody>
          <a:bodyPr lIns="256032" tIns="201168" rIns="27432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1">
            <a:extLst>
              <a:ext uri="{FF2B5EF4-FFF2-40B4-BE49-F238E27FC236}">
                <a16:creationId xmlns:a16="http://schemas.microsoft.com/office/drawing/2014/main" id="{81308FE1-98CC-9FD0-5CF1-5A8E61C5BA9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210044" y="2478024"/>
            <a:ext cx="2103120" cy="704088"/>
          </a:xfrm>
          <a:solidFill>
            <a:schemeClr val="accent2"/>
          </a:solidFill>
          <a:ln w="12700">
            <a:solidFill>
              <a:schemeClr val="accent2"/>
            </a:solidFill>
          </a:ln>
        </p:spPr>
        <p:txBody>
          <a:bodyPr lIns="91440" tIns="45720" rIns="91440" bIns="4572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="1" spc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11">
            <a:extLst>
              <a:ext uri="{FF2B5EF4-FFF2-40B4-BE49-F238E27FC236}">
                <a16:creationId xmlns:a16="http://schemas.microsoft.com/office/drawing/2014/main" id="{B6FB197B-711E-A949-62E5-216CBC83FFB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12330" y="3236976"/>
            <a:ext cx="2093976" cy="1856232"/>
          </a:xfrm>
          <a:ln w="12700">
            <a:solidFill>
              <a:schemeClr val="bg1"/>
            </a:solidFill>
          </a:ln>
        </p:spPr>
        <p:txBody>
          <a:bodyPr lIns="256032" tIns="201168" rIns="27432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76A5CBAC-0099-3E8F-E44D-7B999D70796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372600" y="2478025"/>
            <a:ext cx="2098157" cy="702769"/>
          </a:xfrm>
          <a:custGeom>
            <a:avLst/>
            <a:gdLst>
              <a:gd name="connsiteX0" fmla="*/ 0 w 2098157"/>
              <a:gd name="connsiteY0" fmla="*/ 0 h 702769"/>
              <a:gd name="connsiteX1" fmla="*/ 1928984 w 2098157"/>
              <a:gd name="connsiteY1" fmla="*/ 0 h 702769"/>
              <a:gd name="connsiteX2" fmla="*/ 1961576 w 2098157"/>
              <a:gd name="connsiteY2" fmla="*/ 3899 h 702769"/>
              <a:gd name="connsiteX3" fmla="*/ 2098157 w 2098157"/>
              <a:gd name="connsiteY3" fmla="*/ 202765 h 702769"/>
              <a:gd name="connsiteX4" fmla="*/ 2098157 w 2098157"/>
              <a:gd name="connsiteY4" fmla="*/ 702769 h 702769"/>
              <a:gd name="connsiteX5" fmla="*/ 1594183 w 2098157"/>
              <a:gd name="connsiteY5" fmla="*/ 702769 h 702769"/>
              <a:gd name="connsiteX6" fmla="*/ 1132 w 2098157"/>
              <a:gd name="connsiteY6" fmla="*/ 702769 h 702769"/>
              <a:gd name="connsiteX7" fmla="*/ 0 w 2098157"/>
              <a:gd name="connsiteY7" fmla="*/ 702769 h 702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98157" h="702769">
                <a:moveTo>
                  <a:pt x="0" y="0"/>
                </a:moveTo>
                <a:lnTo>
                  <a:pt x="1928984" y="0"/>
                </a:lnTo>
                <a:lnTo>
                  <a:pt x="1961576" y="3899"/>
                </a:lnTo>
                <a:cubicBezTo>
                  <a:pt x="2039523" y="22827"/>
                  <a:pt x="2098157" y="104670"/>
                  <a:pt x="2098157" y="202765"/>
                </a:cubicBezTo>
                <a:lnTo>
                  <a:pt x="2098157" y="702769"/>
                </a:lnTo>
                <a:lnTo>
                  <a:pt x="1594183" y="702769"/>
                </a:lnTo>
                <a:lnTo>
                  <a:pt x="1132" y="702769"/>
                </a:lnTo>
                <a:lnTo>
                  <a:pt x="0" y="702769"/>
                </a:lnTo>
                <a:close/>
              </a:path>
            </a:pathLst>
          </a:custGeom>
          <a:solidFill>
            <a:schemeClr val="tx2"/>
          </a:solidFill>
          <a:ln w="12700">
            <a:solidFill>
              <a:schemeClr val="tx2"/>
            </a:solidFill>
          </a:ln>
        </p:spPr>
        <p:txBody>
          <a:bodyPr wrap="square" lIns="91440" tIns="45720" rIns="91440" bIns="4572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="1" spc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69002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3694F-11E9-3CF0-DCDE-FC7C6FAF5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2224" y="832104"/>
            <a:ext cx="8878824" cy="106984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652500-B558-F785-439F-12315F43312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Crypto: investing &amp; trading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8A96B1-64D5-11B6-BD02-AD31F317296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C883D99-31C6-D5A2-D86A-FC9440CEA769}"/>
              </a:ext>
            </a:extLst>
          </p:cNvPr>
          <p:cNvCxnSpPr>
            <a:cxnSpLocks/>
          </p:cNvCxnSpPr>
          <p:nvPr userDrawn="1"/>
        </p:nvCxnSpPr>
        <p:spPr>
          <a:xfrm>
            <a:off x="1944007" y="3324115"/>
            <a:ext cx="2170451" cy="0"/>
          </a:xfrm>
          <a:prstGeom prst="line">
            <a:avLst/>
          </a:prstGeom>
          <a:ln w="12700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38AB5A6-6184-8A00-738A-9F575C1472CC}"/>
              </a:ext>
            </a:extLst>
          </p:cNvPr>
          <p:cNvCxnSpPr>
            <a:cxnSpLocks/>
          </p:cNvCxnSpPr>
          <p:nvPr userDrawn="1"/>
        </p:nvCxnSpPr>
        <p:spPr>
          <a:xfrm>
            <a:off x="4114458" y="3322646"/>
            <a:ext cx="2171700" cy="0"/>
          </a:xfrm>
          <a:prstGeom prst="line">
            <a:avLst/>
          </a:prstGeom>
          <a:ln w="12700">
            <a:solidFill>
              <a:schemeClr val="accent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0BFB726-8911-1D40-8CAD-0678A3988661}"/>
              </a:ext>
            </a:extLst>
          </p:cNvPr>
          <p:cNvCxnSpPr>
            <a:cxnSpLocks/>
          </p:cNvCxnSpPr>
          <p:nvPr userDrawn="1"/>
        </p:nvCxnSpPr>
        <p:spPr>
          <a:xfrm>
            <a:off x="6286158" y="3322646"/>
            <a:ext cx="2161515" cy="14408"/>
          </a:xfrm>
          <a:prstGeom prst="line">
            <a:avLst/>
          </a:prstGeom>
          <a:ln w="12700">
            <a:solidFill>
              <a:schemeClr val="accent4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A06BA5D-5C40-149B-0AE7-118CF43109F3}"/>
              </a:ext>
            </a:extLst>
          </p:cNvPr>
          <p:cNvCxnSpPr>
            <a:cxnSpLocks/>
          </p:cNvCxnSpPr>
          <p:nvPr userDrawn="1"/>
        </p:nvCxnSpPr>
        <p:spPr>
          <a:xfrm>
            <a:off x="8447673" y="3333307"/>
            <a:ext cx="2189197" cy="0"/>
          </a:xfrm>
          <a:prstGeom prst="line">
            <a:avLst/>
          </a:prstGeom>
          <a:ln w="12700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0E1F9F84-FEDF-EE4B-151E-0BA753B313F2}"/>
              </a:ext>
            </a:extLst>
          </p:cNvPr>
          <p:cNvSpPr/>
          <p:nvPr userDrawn="1"/>
        </p:nvSpPr>
        <p:spPr>
          <a:xfrm>
            <a:off x="1349145" y="2715964"/>
            <a:ext cx="1218817" cy="121881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5D1979A-4075-FDBC-DC21-B473A894753D}"/>
              </a:ext>
            </a:extLst>
          </p:cNvPr>
          <p:cNvSpPr/>
          <p:nvPr userDrawn="1"/>
        </p:nvSpPr>
        <p:spPr>
          <a:xfrm>
            <a:off x="3525168" y="2721004"/>
            <a:ext cx="1218817" cy="121881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253DC90-8B68-11F4-262C-EF788CC251ED}"/>
              </a:ext>
            </a:extLst>
          </p:cNvPr>
          <p:cNvSpPr/>
          <p:nvPr userDrawn="1"/>
        </p:nvSpPr>
        <p:spPr>
          <a:xfrm>
            <a:off x="5704017" y="2716977"/>
            <a:ext cx="1218817" cy="121881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CEBAA34-A280-D694-891B-142A8D7FA33C}"/>
              </a:ext>
            </a:extLst>
          </p:cNvPr>
          <p:cNvSpPr/>
          <p:nvPr userDrawn="1"/>
        </p:nvSpPr>
        <p:spPr>
          <a:xfrm>
            <a:off x="7847695" y="2726015"/>
            <a:ext cx="1218817" cy="121881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EC576C9-CAB6-8D5D-5976-B4CC1FB6B5C0}"/>
              </a:ext>
            </a:extLst>
          </p:cNvPr>
          <p:cNvSpPr/>
          <p:nvPr userDrawn="1"/>
        </p:nvSpPr>
        <p:spPr>
          <a:xfrm>
            <a:off x="10049319" y="2718520"/>
            <a:ext cx="1218817" cy="12188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0B3AAAB5-1B7C-5567-E7F2-E97DCAFEA821}"/>
              </a:ext>
            </a:extLst>
          </p:cNvPr>
          <p:cNvSpPr/>
          <p:nvPr userDrawn="1"/>
        </p:nvSpPr>
        <p:spPr>
          <a:xfrm flipH="1">
            <a:off x="1418423" y="2786515"/>
            <a:ext cx="1071564" cy="10715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6E861CF-DCF3-E6B9-1438-583DC69FFA06}"/>
              </a:ext>
            </a:extLst>
          </p:cNvPr>
          <p:cNvSpPr/>
          <p:nvPr userDrawn="1"/>
        </p:nvSpPr>
        <p:spPr>
          <a:xfrm flipH="1">
            <a:off x="3593035" y="2791555"/>
            <a:ext cx="1071564" cy="10715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F4D24E5-CE49-C81C-1933-88384A77E742}"/>
              </a:ext>
            </a:extLst>
          </p:cNvPr>
          <p:cNvSpPr/>
          <p:nvPr userDrawn="1"/>
        </p:nvSpPr>
        <p:spPr>
          <a:xfrm flipH="1">
            <a:off x="5771884" y="2787528"/>
            <a:ext cx="1071564" cy="10715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F1CA68B-CB89-15A1-13F9-3DD65297D0BD}"/>
              </a:ext>
            </a:extLst>
          </p:cNvPr>
          <p:cNvSpPr/>
          <p:nvPr userDrawn="1"/>
        </p:nvSpPr>
        <p:spPr>
          <a:xfrm flipH="1">
            <a:off x="7915562" y="2796566"/>
            <a:ext cx="1071564" cy="10715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AD773FD-C1E4-FDB0-FDF1-0925375BE2A5}"/>
              </a:ext>
            </a:extLst>
          </p:cNvPr>
          <p:cNvSpPr/>
          <p:nvPr userDrawn="1"/>
        </p:nvSpPr>
        <p:spPr>
          <a:xfrm flipH="1">
            <a:off x="10129886" y="2789071"/>
            <a:ext cx="1071564" cy="10715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ACA633AF-3209-BF0D-1450-6A91ACC8533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380744" y="4114800"/>
            <a:ext cx="1362456" cy="466344"/>
          </a:xfrm>
        </p:spPr>
        <p:txBody>
          <a:bodyPr lIns="91440" tIns="45720" rIns="91440" bIns="4572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spc="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F70EFB68-D184-8E31-A027-F291D78776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80744" y="4599432"/>
            <a:ext cx="1362456" cy="740664"/>
          </a:xfrm>
        </p:spPr>
        <p:txBody>
          <a:bodyPr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20FBF32C-8DDB-F094-1C74-FDE91B64F98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38728" y="4114800"/>
            <a:ext cx="1362456" cy="466344"/>
          </a:xfrm>
        </p:spPr>
        <p:txBody>
          <a:bodyPr lIns="91440" tIns="45720" rIns="91440" bIns="4572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spc="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11">
            <a:extLst>
              <a:ext uri="{FF2B5EF4-FFF2-40B4-BE49-F238E27FC236}">
                <a16:creationId xmlns:a16="http://schemas.microsoft.com/office/drawing/2014/main" id="{C5237567-8AEF-3966-7CED-5DA3ACD21E7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538728" y="4599432"/>
            <a:ext cx="1362456" cy="740664"/>
          </a:xfrm>
        </p:spPr>
        <p:txBody>
          <a:bodyPr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11">
            <a:extLst>
              <a:ext uri="{FF2B5EF4-FFF2-40B4-BE49-F238E27FC236}">
                <a16:creationId xmlns:a16="http://schemas.microsoft.com/office/drawing/2014/main" id="{7137587B-C03C-671F-AED7-4B974605AF4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724144" y="4114800"/>
            <a:ext cx="1362456" cy="466344"/>
          </a:xfrm>
        </p:spPr>
        <p:txBody>
          <a:bodyPr lIns="91440" tIns="45720" rIns="91440" bIns="4572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spc="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1">
            <a:extLst>
              <a:ext uri="{FF2B5EF4-FFF2-40B4-BE49-F238E27FC236}">
                <a16:creationId xmlns:a16="http://schemas.microsoft.com/office/drawing/2014/main" id="{25D4A96A-10D9-D4AD-C775-61041F026BA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724144" y="4599432"/>
            <a:ext cx="1362456" cy="740664"/>
          </a:xfrm>
        </p:spPr>
        <p:txBody>
          <a:bodyPr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1">
            <a:extLst>
              <a:ext uri="{FF2B5EF4-FFF2-40B4-BE49-F238E27FC236}">
                <a16:creationId xmlns:a16="http://schemas.microsoft.com/office/drawing/2014/main" id="{81308FE1-98CC-9FD0-5CF1-5A8E61C5BA9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72984" y="4114800"/>
            <a:ext cx="1362456" cy="466344"/>
          </a:xfrm>
        </p:spPr>
        <p:txBody>
          <a:bodyPr lIns="91440" tIns="45720" rIns="91440" bIns="4572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spc="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11">
            <a:extLst>
              <a:ext uri="{FF2B5EF4-FFF2-40B4-BE49-F238E27FC236}">
                <a16:creationId xmlns:a16="http://schemas.microsoft.com/office/drawing/2014/main" id="{B6FB197B-711E-A949-62E5-216CBC83FFB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872984" y="4599432"/>
            <a:ext cx="1362456" cy="740664"/>
          </a:xfrm>
        </p:spPr>
        <p:txBody>
          <a:bodyPr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11">
            <a:extLst>
              <a:ext uri="{FF2B5EF4-FFF2-40B4-BE49-F238E27FC236}">
                <a16:creationId xmlns:a16="http://schemas.microsoft.com/office/drawing/2014/main" id="{BC5472B4-CBBF-AC70-5BA8-A0661E663D4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0058400" y="4114800"/>
            <a:ext cx="1362456" cy="466344"/>
          </a:xfrm>
        </p:spPr>
        <p:txBody>
          <a:bodyPr lIns="91440" tIns="45720" rIns="91440" bIns="4572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spc="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11">
            <a:extLst>
              <a:ext uri="{FF2B5EF4-FFF2-40B4-BE49-F238E27FC236}">
                <a16:creationId xmlns:a16="http://schemas.microsoft.com/office/drawing/2014/main" id="{C3CEEBDA-7860-91AD-704A-7A540E1E58F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0058400" y="4599432"/>
            <a:ext cx="1362456" cy="740664"/>
          </a:xfrm>
        </p:spPr>
        <p:txBody>
          <a:bodyPr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DF918527-798D-3B40-E0EA-38C0AEBA6D77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1648147" y="3018954"/>
            <a:ext cx="621792" cy="621792"/>
          </a:xfrm>
        </p:spPr>
        <p:txBody>
          <a:bodyPr anchor="ctr"/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1" name="Picture Placeholder 29">
            <a:extLst>
              <a:ext uri="{FF2B5EF4-FFF2-40B4-BE49-F238E27FC236}">
                <a16:creationId xmlns:a16="http://schemas.microsoft.com/office/drawing/2014/main" id="{B0D40292-F2DF-0641-6B78-370AC5C50094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3805117" y="3011109"/>
            <a:ext cx="621792" cy="621792"/>
          </a:xfrm>
        </p:spPr>
        <p:txBody>
          <a:bodyPr anchor="ctr"/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2" name="Picture Placeholder 29">
            <a:extLst>
              <a:ext uri="{FF2B5EF4-FFF2-40B4-BE49-F238E27FC236}">
                <a16:creationId xmlns:a16="http://schemas.microsoft.com/office/drawing/2014/main" id="{503DD6AB-C9B3-EBD7-080A-FB219B38122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995989" y="3026158"/>
            <a:ext cx="621792" cy="621792"/>
          </a:xfrm>
        </p:spPr>
        <p:txBody>
          <a:bodyPr anchor="ctr"/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3" name="Picture Placeholder 29">
            <a:extLst>
              <a:ext uri="{FF2B5EF4-FFF2-40B4-BE49-F238E27FC236}">
                <a16:creationId xmlns:a16="http://schemas.microsoft.com/office/drawing/2014/main" id="{E61A9741-3B1C-111D-B260-CF7E7F223F82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146207" y="3011109"/>
            <a:ext cx="621792" cy="621792"/>
          </a:xfrm>
        </p:spPr>
        <p:txBody>
          <a:bodyPr anchor="ctr"/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4" name="Picture Placeholder 29">
            <a:extLst>
              <a:ext uri="{FF2B5EF4-FFF2-40B4-BE49-F238E27FC236}">
                <a16:creationId xmlns:a16="http://schemas.microsoft.com/office/drawing/2014/main" id="{E49C1AE1-BC78-2CE3-D292-61496AC727D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0347831" y="3017032"/>
            <a:ext cx="621792" cy="621792"/>
          </a:xfrm>
        </p:spPr>
        <p:txBody>
          <a:bodyPr anchor="ctr"/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9" name="Text Placeholder 11">
            <a:extLst>
              <a:ext uri="{FF2B5EF4-FFF2-40B4-BE49-F238E27FC236}">
                <a16:creationId xmlns:a16="http://schemas.microsoft.com/office/drawing/2014/main" id="{3B71C9DC-B9E5-6C34-B451-BA2224CCDDE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2350008" y="4279392"/>
            <a:ext cx="146304" cy="146304"/>
          </a:xfrm>
          <a:prstGeom prst="ellipse">
            <a:avLst/>
          </a:prstGeom>
          <a:solidFill>
            <a:schemeClr val="accent6"/>
          </a:solidFill>
        </p:spPr>
        <p:txBody>
          <a:bodyPr lIns="0" tIns="0" rIns="0" b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" b="0" spc="0" baseline="0">
                <a:noFill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11">
            <a:extLst>
              <a:ext uri="{FF2B5EF4-FFF2-40B4-BE49-F238E27FC236}">
                <a16:creationId xmlns:a16="http://schemas.microsoft.com/office/drawing/2014/main" id="{0596D87F-0114-685D-7F97-873DBA55794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4517136" y="4279392"/>
            <a:ext cx="146304" cy="146304"/>
          </a:xfrm>
          <a:prstGeom prst="ellipse">
            <a:avLst/>
          </a:prstGeom>
          <a:solidFill>
            <a:schemeClr val="accent5"/>
          </a:solidFill>
        </p:spPr>
        <p:txBody>
          <a:bodyPr lIns="0" tIns="0" rIns="0" b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" b="0" spc="0" baseline="0">
                <a:noFill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Text Placeholder 11">
            <a:extLst>
              <a:ext uri="{FF2B5EF4-FFF2-40B4-BE49-F238E27FC236}">
                <a16:creationId xmlns:a16="http://schemas.microsoft.com/office/drawing/2014/main" id="{5D4E3F00-5755-F2EF-97C8-0FE775CAE04E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702552" y="4279392"/>
            <a:ext cx="146304" cy="146304"/>
          </a:xfrm>
          <a:prstGeom prst="ellipse">
            <a:avLst/>
          </a:prstGeom>
          <a:solidFill>
            <a:schemeClr val="accent4"/>
          </a:solidFill>
        </p:spPr>
        <p:txBody>
          <a:bodyPr lIns="0" tIns="0" rIns="0" b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" b="0" spc="0" baseline="0">
                <a:noFill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11">
            <a:extLst>
              <a:ext uri="{FF2B5EF4-FFF2-40B4-BE49-F238E27FC236}">
                <a16:creationId xmlns:a16="http://schemas.microsoft.com/office/drawing/2014/main" id="{29543A01-39BF-D362-26F8-BD1E7D0D3C86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8842248" y="4279392"/>
            <a:ext cx="146304" cy="146304"/>
          </a:xfrm>
          <a:prstGeom prst="ellipse">
            <a:avLst/>
          </a:prstGeom>
          <a:solidFill>
            <a:schemeClr val="accent2"/>
          </a:solidFill>
        </p:spPr>
        <p:txBody>
          <a:bodyPr lIns="0" tIns="0" rIns="0" b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" b="0" spc="0" baseline="0">
                <a:noFill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11">
            <a:extLst>
              <a:ext uri="{FF2B5EF4-FFF2-40B4-BE49-F238E27FC236}">
                <a16:creationId xmlns:a16="http://schemas.microsoft.com/office/drawing/2014/main" id="{BB6B72CD-75B9-D90F-4767-2141AEF3B201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11055096" y="4279392"/>
            <a:ext cx="146304" cy="146304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" b="0" spc="0" baseline="0">
                <a:noFill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08319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15CD9-7B09-FB25-0368-96365B9DD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588" y="832104"/>
            <a:ext cx="8878824" cy="106984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C6BE5A-F1AC-214F-638D-C6C21E51BF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Crypto: investing &amp; trading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B127D4-BE09-1C43-0562-195F20C8A0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1740CAD-6CDA-9014-8875-BCECEECE0522}"/>
              </a:ext>
            </a:extLst>
          </p:cNvPr>
          <p:cNvSpPr/>
          <p:nvPr userDrawn="1"/>
        </p:nvSpPr>
        <p:spPr>
          <a:xfrm flipH="1">
            <a:off x="3791017" y="2349814"/>
            <a:ext cx="2058045" cy="2058045"/>
          </a:xfrm>
          <a:prstGeom prst="ellipse">
            <a:avLst/>
          </a:prstGeom>
          <a:gradFill flip="none" rotWithShape="1">
            <a:gsLst>
              <a:gs pos="18000">
                <a:schemeClr val="accent3"/>
              </a:gs>
              <a:gs pos="52000">
                <a:schemeClr val="accent5">
                  <a:alpha val="69515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6E536D1-EF07-9062-CA32-986876ED933F}"/>
              </a:ext>
            </a:extLst>
          </p:cNvPr>
          <p:cNvSpPr/>
          <p:nvPr userDrawn="1"/>
        </p:nvSpPr>
        <p:spPr>
          <a:xfrm flipH="1">
            <a:off x="8929767" y="2349814"/>
            <a:ext cx="2058045" cy="2058045"/>
          </a:xfrm>
          <a:prstGeom prst="ellipse">
            <a:avLst/>
          </a:prstGeom>
          <a:gradFill flip="none" rotWithShape="1">
            <a:gsLst>
              <a:gs pos="18000">
                <a:schemeClr val="accent3"/>
              </a:gs>
              <a:gs pos="52000">
                <a:schemeClr val="accent5">
                  <a:alpha val="69515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D09D35C-DD66-8B6A-98FE-003262BBE72D}"/>
              </a:ext>
            </a:extLst>
          </p:cNvPr>
          <p:cNvSpPr/>
          <p:nvPr userDrawn="1"/>
        </p:nvSpPr>
        <p:spPr>
          <a:xfrm flipH="1">
            <a:off x="6342947" y="2349814"/>
            <a:ext cx="2058045" cy="2058045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77000">
                <a:schemeClr val="accent6">
                  <a:alpha val="69284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0E263D2-96A8-9EB3-2175-1DB2FD5CB609}"/>
              </a:ext>
            </a:extLst>
          </p:cNvPr>
          <p:cNvSpPr/>
          <p:nvPr userDrawn="1"/>
        </p:nvSpPr>
        <p:spPr>
          <a:xfrm flipH="1">
            <a:off x="1247942" y="2349814"/>
            <a:ext cx="2058045" cy="2058045"/>
          </a:xfrm>
          <a:prstGeom prst="ellipse">
            <a:avLst/>
          </a:prstGeom>
          <a:gradFill>
            <a:gsLst>
              <a:gs pos="0">
                <a:schemeClr val="accent1"/>
              </a:gs>
              <a:gs pos="77000">
                <a:schemeClr val="accent6">
                  <a:alpha val="69284"/>
                </a:schemeClr>
              </a:gs>
            </a:gsLst>
            <a:path path="circle">
              <a:fillToRect t="100000" r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B3517CD-F786-4206-2455-E4C3BD98742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42524" y="4508648"/>
            <a:ext cx="2468880" cy="365760"/>
          </a:xfrm>
        </p:spPr>
        <p:txBody>
          <a:bodyPr lIns="0" tIns="0" rIns="0" bIns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1" spc="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9978C389-1D90-6CEB-1D34-D69BF78983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2524" y="4879877"/>
            <a:ext cx="2468880" cy="274638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12B5D758-2B43-B448-79C9-1F09317F86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627120" y="4508648"/>
            <a:ext cx="2468880" cy="365760"/>
          </a:xfrm>
        </p:spPr>
        <p:txBody>
          <a:bodyPr lIns="0" tIns="0" rIns="0" bIns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1" spc="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65404FC1-F068-1D2B-A3D6-59F44099DD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27120" y="4879877"/>
            <a:ext cx="2468880" cy="274638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5F0B1C4A-F0AC-3974-6F79-9CCF799976B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6000" y="4508648"/>
            <a:ext cx="2468880" cy="365760"/>
          </a:xfrm>
        </p:spPr>
        <p:txBody>
          <a:bodyPr lIns="0" tIns="0" rIns="0" bIns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1" spc="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5C12C91B-3BBC-019A-22DF-DF71A287D58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4879877"/>
            <a:ext cx="2468880" cy="274638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BB3FD4C7-50B9-E37D-A077-B15D8C6DB9A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724349" y="4508648"/>
            <a:ext cx="2468880" cy="365760"/>
          </a:xfrm>
        </p:spPr>
        <p:txBody>
          <a:bodyPr lIns="0" tIns="0" rIns="0" bIns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1" spc="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486092F0-1D91-8C7F-EEFE-A7D79FF89C1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724349" y="4879877"/>
            <a:ext cx="2468880" cy="274638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8D38BBA9-DB40-81D9-4D13-4351576F9FD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399285" y="2505584"/>
            <a:ext cx="1746504" cy="1746504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2" name="Picture Placeholder 20">
            <a:extLst>
              <a:ext uri="{FF2B5EF4-FFF2-40B4-BE49-F238E27FC236}">
                <a16:creationId xmlns:a16="http://schemas.microsoft.com/office/drawing/2014/main" id="{D4E44748-5631-A2C7-ADA1-FB2707923EE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946787" y="2505584"/>
            <a:ext cx="1746504" cy="1746504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3" name="Picture Placeholder 20">
            <a:extLst>
              <a:ext uri="{FF2B5EF4-FFF2-40B4-BE49-F238E27FC236}">
                <a16:creationId xmlns:a16="http://schemas.microsoft.com/office/drawing/2014/main" id="{8A56F66F-909F-8F64-B021-9820EB3F6B67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498717" y="2505584"/>
            <a:ext cx="1746504" cy="1746504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Picture Placeholder 20">
            <a:extLst>
              <a:ext uri="{FF2B5EF4-FFF2-40B4-BE49-F238E27FC236}">
                <a16:creationId xmlns:a16="http://schemas.microsoft.com/office/drawing/2014/main" id="{EB90D275-5951-BAE0-8859-71B60C946087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085537" y="2505584"/>
            <a:ext cx="1746504" cy="1746504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7842011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3CF1AC86-4E83-EED8-9FB5-635710111D45}"/>
              </a:ext>
            </a:extLst>
          </p:cNvPr>
          <p:cNvSpPr/>
          <p:nvPr userDrawn="1"/>
        </p:nvSpPr>
        <p:spPr>
          <a:xfrm flipH="1">
            <a:off x="1704107" y="4055522"/>
            <a:ext cx="1231495" cy="1231495"/>
          </a:xfrm>
          <a:prstGeom prst="ellipse">
            <a:avLst/>
          </a:prstGeom>
          <a:gradFill flip="none" rotWithShape="1">
            <a:gsLst>
              <a:gs pos="18000">
                <a:schemeClr val="accent3"/>
              </a:gs>
              <a:gs pos="52000">
                <a:schemeClr val="accent5">
                  <a:alpha val="69515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03E890B-5D84-F4A6-E963-051A1C52577D}"/>
              </a:ext>
            </a:extLst>
          </p:cNvPr>
          <p:cNvSpPr/>
          <p:nvPr userDrawn="1"/>
        </p:nvSpPr>
        <p:spPr>
          <a:xfrm flipH="1">
            <a:off x="4228381" y="1853643"/>
            <a:ext cx="1231495" cy="1231495"/>
          </a:xfrm>
          <a:prstGeom prst="ellipse">
            <a:avLst/>
          </a:prstGeom>
          <a:gradFill flip="none" rotWithShape="1">
            <a:gsLst>
              <a:gs pos="18000">
                <a:schemeClr val="accent3"/>
              </a:gs>
              <a:gs pos="52000">
                <a:schemeClr val="accent5">
                  <a:alpha val="69515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A321B0B-6EF1-E460-8E13-3BBE774FA148}"/>
              </a:ext>
            </a:extLst>
          </p:cNvPr>
          <p:cNvSpPr/>
          <p:nvPr userDrawn="1"/>
        </p:nvSpPr>
        <p:spPr>
          <a:xfrm flipH="1">
            <a:off x="6752655" y="4055275"/>
            <a:ext cx="1231495" cy="1231495"/>
          </a:xfrm>
          <a:prstGeom prst="ellipse">
            <a:avLst/>
          </a:prstGeom>
          <a:gradFill flip="none" rotWithShape="1">
            <a:gsLst>
              <a:gs pos="18000">
                <a:schemeClr val="accent3"/>
              </a:gs>
              <a:gs pos="52000">
                <a:schemeClr val="accent5">
                  <a:alpha val="69515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898AB146-30D1-CD59-5D88-5097CF8561D1}"/>
              </a:ext>
            </a:extLst>
          </p:cNvPr>
          <p:cNvSpPr/>
          <p:nvPr userDrawn="1"/>
        </p:nvSpPr>
        <p:spPr>
          <a:xfrm flipH="1">
            <a:off x="9280950" y="4066155"/>
            <a:ext cx="1231495" cy="1231495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77000">
                <a:schemeClr val="accent6">
                  <a:alpha val="69284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4FE52614-CC2D-3550-FDBA-9D7D76ED0F72}"/>
              </a:ext>
            </a:extLst>
          </p:cNvPr>
          <p:cNvSpPr/>
          <p:nvPr userDrawn="1"/>
        </p:nvSpPr>
        <p:spPr>
          <a:xfrm flipH="1">
            <a:off x="4228381" y="4056366"/>
            <a:ext cx="1231495" cy="1231495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77000">
                <a:schemeClr val="accent6">
                  <a:alpha val="69284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D19BEA3C-B965-CC70-315C-7C531CD7AA4A}"/>
              </a:ext>
            </a:extLst>
          </p:cNvPr>
          <p:cNvSpPr/>
          <p:nvPr userDrawn="1"/>
        </p:nvSpPr>
        <p:spPr>
          <a:xfrm flipH="1">
            <a:off x="9276929" y="1861862"/>
            <a:ext cx="1231495" cy="1231495"/>
          </a:xfrm>
          <a:prstGeom prst="ellipse">
            <a:avLst/>
          </a:prstGeom>
          <a:gradFill flip="none" rotWithShape="1">
            <a:gsLst>
              <a:gs pos="18000">
                <a:schemeClr val="accent3"/>
              </a:gs>
              <a:gs pos="52000">
                <a:schemeClr val="accent5">
                  <a:alpha val="69515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DBCCE6E9-C40E-A684-457C-F08C974BD59F}"/>
              </a:ext>
            </a:extLst>
          </p:cNvPr>
          <p:cNvSpPr/>
          <p:nvPr userDrawn="1"/>
        </p:nvSpPr>
        <p:spPr>
          <a:xfrm flipH="1">
            <a:off x="6752655" y="1855810"/>
            <a:ext cx="1231495" cy="1231495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77000">
                <a:schemeClr val="accent6">
                  <a:alpha val="69284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E9B5F0D0-ABA3-5B0F-77C9-C5B64A613F84}"/>
              </a:ext>
            </a:extLst>
          </p:cNvPr>
          <p:cNvSpPr/>
          <p:nvPr userDrawn="1"/>
        </p:nvSpPr>
        <p:spPr>
          <a:xfrm flipH="1">
            <a:off x="1692043" y="1846020"/>
            <a:ext cx="1231495" cy="1231495"/>
          </a:xfrm>
          <a:prstGeom prst="ellipse">
            <a:avLst/>
          </a:prstGeom>
          <a:gradFill>
            <a:gsLst>
              <a:gs pos="0">
                <a:schemeClr val="accent1"/>
              </a:gs>
              <a:gs pos="77000">
                <a:schemeClr val="accent6">
                  <a:alpha val="69284"/>
                </a:schemeClr>
              </a:gs>
            </a:gsLst>
            <a:path path="circle">
              <a:fillToRect t="100000" r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515CD9-7B09-FB25-0368-96365B9DD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588" y="338328"/>
            <a:ext cx="8878824" cy="106984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C6BE5A-F1AC-214F-638D-C6C21E51BF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Crypto: investing &amp; trading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B127D4-BE09-1C43-0562-195F20C8A0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B3517CD-F786-4206-2455-E4C3BD98742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76854" y="3209544"/>
            <a:ext cx="2286000" cy="18288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spc="2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9978C389-1D90-6CEB-1D34-D69BF78983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76854" y="3447288"/>
            <a:ext cx="2286000" cy="265176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spc="2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12B5D758-2B43-B448-79C9-1F09317F86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701128" y="3209544"/>
            <a:ext cx="2286000" cy="18288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spc="2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65404FC1-F068-1D2B-A3D6-59F44099DD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701128" y="3447288"/>
            <a:ext cx="2286000" cy="265176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spc="2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5F0B1C4A-F0AC-3974-6F79-9CCF799976B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25402" y="3209544"/>
            <a:ext cx="2286000" cy="18288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spc="2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5C12C91B-3BBC-019A-22DF-DF71A287D58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25402" y="3447288"/>
            <a:ext cx="2286000" cy="265176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spc="2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BB3FD4C7-50B9-E37D-A077-B15D8C6DB9A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749676" y="3209544"/>
            <a:ext cx="2286000" cy="18288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spc="2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486092F0-1D91-8C7F-EEFE-A7D79FF89C1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749676" y="3447288"/>
            <a:ext cx="2286000" cy="265176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spc="2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8D38BBA9-DB40-81D9-4D13-4351576F9FD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782010" y="1935987"/>
            <a:ext cx="1051560" cy="105156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2" name="Picture Placeholder 20">
            <a:extLst>
              <a:ext uri="{FF2B5EF4-FFF2-40B4-BE49-F238E27FC236}">
                <a16:creationId xmlns:a16="http://schemas.microsoft.com/office/drawing/2014/main" id="{D4E44748-5631-A2C7-ADA1-FB2707923EE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318348" y="1935987"/>
            <a:ext cx="1051560" cy="105156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3" name="Picture Placeholder 20">
            <a:extLst>
              <a:ext uri="{FF2B5EF4-FFF2-40B4-BE49-F238E27FC236}">
                <a16:creationId xmlns:a16="http://schemas.microsoft.com/office/drawing/2014/main" id="{8A56F66F-909F-8F64-B021-9820EB3F6B67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842622" y="1935987"/>
            <a:ext cx="1051560" cy="105156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Picture Placeholder 20">
            <a:extLst>
              <a:ext uri="{FF2B5EF4-FFF2-40B4-BE49-F238E27FC236}">
                <a16:creationId xmlns:a16="http://schemas.microsoft.com/office/drawing/2014/main" id="{EB90D275-5951-BAE0-8859-71B60C946087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366896" y="1935987"/>
            <a:ext cx="1051560" cy="105156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9" name="Picture Placeholder 20">
            <a:extLst>
              <a:ext uri="{FF2B5EF4-FFF2-40B4-BE49-F238E27FC236}">
                <a16:creationId xmlns:a16="http://schemas.microsoft.com/office/drawing/2014/main" id="{BA9EB14D-8336-06B5-51E3-FBCAF00F1F2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794074" y="4145489"/>
            <a:ext cx="1051560" cy="105156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0" name="Picture Placeholder 20">
            <a:extLst>
              <a:ext uri="{FF2B5EF4-FFF2-40B4-BE49-F238E27FC236}">
                <a16:creationId xmlns:a16="http://schemas.microsoft.com/office/drawing/2014/main" id="{A1E65D12-1094-78B5-B37A-A03576991D1D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318348" y="4146333"/>
            <a:ext cx="1051560" cy="105156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1" name="Picture Placeholder 20">
            <a:extLst>
              <a:ext uri="{FF2B5EF4-FFF2-40B4-BE49-F238E27FC236}">
                <a16:creationId xmlns:a16="http://schemas.microsoft.com/office/drawing/2014/main" id="{6ABE5CEC-34A4-CD5D-FA0D-D675A87984F5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842622" y="4145242"/>
            <a:ext cx="1051560" cy="105156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2" name="Picture Placeholder 20">
            <a:extLst>
              <a:ext uri="{FF2B5EF4-FFF2-40B4-BE49-F238E27FC236}">
                <a16:creationId xmlns:a16="http://schemas.microsoft.com/office/drawing/2014/main" id="{5DA945B5-3444-7CAC-AA4A-55B04D039824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9370917" y="4156122"/>
            <a:ext cx="1051560" cy="105156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3" name="Text Placeholder 11">
            <a:extLst>
              <a:ext uri="{FF2B5EF4-FFF2-40B4-BE49-F238E27FC236}">
                <a16:creationId xmlns:a16="http://schemas.microsoft.com/office/drawing/2014/main" id="{CB0DA5B5-9C84-7B23-EE8E-CEA555CD808E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1176854" y="5440680"/>
            <a:ext cx="2286000" cy="18288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spc="2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11">
            <a:extLst>
              <a:ext uri="{FF2B5EF4-FFF2-40B4-BE49-F238E27FC236}">
                <a16:creationId xmlns:a16="http://schemas.microsoft.com/office/drawing/2014/main" id="{99C62621-0080-5CDD-E5DD-2FCF2D548CE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1176854" y="5678424"/>
            <a:ext cx="2286000" cy="265176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spc="2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Text Placeholder 11">
            <a:extLst>
              <a:ext uri="{FF2B5EF4-FFF2-40B4-BE49-F238E27FC236}">
                <a16:creationId xmlns:a16="http://schemas.microsoft.com/office/drawing/2014/main" id="{B69DDE47-632B-987E-545E-BAB200D374ED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701128" y="5440680"/>
            <a:ext cx="2286000" cy="18288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spc="2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11">
            <a:extLst>
              <a:ext uri="{FF2B5EF4-FFF2-40B4-BE49-F238E27FC236}">
                <a16:creationId xmlns:a16="http://schemas.microsoft.com/office/drawing/2014/main" id="{A165DCBF-4EFD-7181-68BA-1625AC1C0D5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701128" y="5678424"/>
            <a:ext cx="2286000" cy="265176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spc="2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Text Placeholder 11">
            <a:extLst>
              <a:ext uri="{FF2B5EF4-FFF2-40B4-BE49-F238E27FC236}">
                <a16:creationId xmlns:a16="http://schemas.microsoft.com/office/drawing/2014/main" id="{3C7ECA2F-9EC3-26BD-B424-ECE80473DF37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6225402" y="5440680"/>
            <a:ext cx="2286000" cy="18288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spc="2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11">
            <a:extLst>
              <a:ext uri="{FF2B5EF4-FFF2-40B4-BE49-F238E27FC236}">
                <a16:creationId xmlns:a16="http://schemas.microsoft.com/office/drawing/2014/main" id="{C9535F99-6134-8D03-FFEE-D1B3E007F2CC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6225402" y="5678424"/>
            <a:ext cx="2286000" cy="265176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spc="2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11">
            <a:extLst>
              <a:ext uri="{FF2B5EF4-FFF2-40B4-BE49-F238E27FC236}">
                <a16:creationId xmlns:a16="http://schemas.microsoft.com/office/drawing/2014/main" id="{163BD863-99E7-C7C4-4762-8C168574E9A8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749676" y="5440680"/>
            <a:ext cx="2286000" cy="18288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spc="2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Text Placeholder 11">
            <a:extLst>
              <a:ext uri="{FF2B5EF4-FFF2-40B4-BE49-F238E27FC236}">
                <a16:creationId xmlns:a16="http://schemas.microsoft.com/office/drawing/2014/main" id="{63678AE5-B810-D5BE-40B5-888AF4473157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749676" y="5678424"/>
            <a:ext cx="2286000" cy="265176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spc="2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45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2EA5-8592-4545-9AAE-CB3B828F0D12}" type="datetimeFigureOut">
              <a:rPr lang="en-IN" smtClean="0"/>
              <a:t>08-02-2026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Crypto: investing &amp; trading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15">
            <a:extLst>
              <a:ext uri="{FF2B5EF4-FFF2-40B4-BE49-F238E27FC236}">
                <a16:creationId xmlns:a16="http://schemas.microsoft.com/office/drawing/2014/main" id="{72375CD1-DC73-3E94-A186-6CF912A062A5}"/>
              </a:ext>
            </a:extLst>
          </p:cNvPr>
          <p:cNvSpPr/>
          <p:nvPr userDrawn="1"/>
        </p:nvSpPr>
        <p:spPr>
          <a:xfrm rot="16200000" flipV="1">
            <a:off x="6507450" y="1163358"/>
            <a:ext cx="6858000" cy="4531278"/>
          </a:xfrm>
          <a:custGeom>
            <a:avLst/>
            <a:gdLst>
              <a:gd name="connsiteX0" fmla="*/ 6858000 w 6858000"/>
              <a:gd name="connsiteY0" fmla="*/ 3150313 h 3750964"/>
              <a:gd name="connsiteX1" fmla="*/ 6858000 w 6858000"/>
              <a:gd name="connsiteY1" fmla="*/ 0 h 3750964"/>
              <a:gd name="connsiteX2" fmla="*/ 0 w 6858000"/>
              <a:gd name="connsiteY2" fmla="*/ 0 h 3750964"/>
              <a:gd name="connsiteX3" fmla="*/ 0 w 6858000"/>
              <a:gd name="connsiteY3" fmla="*/ 3220894 h 3750964"/>
              <a:gd name="connsiteX4" fmla="*/ 10973 w 6858000"/>
              <a:gd name="connsiteY4" fmla="*/ 3230398 h 3750964"/>
              <a:gd name="connsiteX5" fmla="*/ 1661251 w 6858000"/>
              <a:gd name="connsiteY5" fmla="*/ 3750927 h 3750964"/>
              <a:gd name="connsiteX6" fmla="*/ 4893397 w 6858000"/>
              <a:gd name="connsiteY6" fmla="*/ 2661368 h 3750964"/>
              <a:gd name="connsiteX7" fmla="*/ 6834019 w 6858000"/>
              <a:gd name="connsiteY7" fmla="*/ 3137932 h 3750964"/>
              <a:gd name="connsiteX8" fmla="*/ 6858000 w 6858000"/>
              <a:gd name="connsiteY8" fmla="*/ 3150313 h 3750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8000" h="3750964">
                <a:moveTo>
                  <a:pt x="6858000" y="3150313"/>
                </a:moveTo>
                <a:lnTo>
                  <a:pt x="6858000" y="0"/>
                </a:lnTo>
                <a:lnTo>
                  <a:pt x="0" y="0"/>
                </a:lnTo>
                <a:lnTo>
                  <a:pt x="0" y="3220894"/>
                </a:lnTo>
                <a:lnTo>
                  <a:pt x="10973" y="3230398"/>
                </a:lnTo>
                <a:cubicBezTo>
                  <a:pt x="366756" y="3514112"/>
                  <a:pt x="933081" y="3754395"/>
                  <a:pt x="1661251" y="3750927"/>
                </a:cubicBezTo>
                <a:cubicBezTo>
                  <a:pt x="2955776" y="3744762"/>
                  <a:pt x="3514049" y="2682714"/>
                  <a:pt x="4893397" y="2661368"/>
                </a:cubicBezTo>
                <a:cubicBezTo>
                  <a:pt x="5755490" y="2648026"/>
                  <a:pt x="6380835" y="2908605"/>
                  <a:pt x="6834019" y="3137932"/>
                </a:cubicBezTo>
                <a:lnTo>
                  <a:pt x="6858000" y="3150313"/>
                </a:lnTo>
                <a:close/>
              </a:path>
            </a:pathLst>
          </a:custGeom>
          <a:solidFill>
            <a:schemeClr val="accent4">
              <a:alpha val="1423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Freeform 18">
            <a:extLst>
              <a:ext uri="{FF2B5EF4-FFF2-40B4-BE49-F238E27FC236}">
                <a16:creationId xmlns:a16="http://schemas.microsoft.com/office/drawing/2014/main" id="{96723AB4-95C7-AAC9-BE1B-916B84BDB73C}"/>
              </a:ext>
            </a:extLst>
          </p:cNvPr>
          <p:cNvSpPr/>
          <p:nvPr userDrawn="1"/>
        </p:nvSpPr>
        <p:spPr>
          <a:xfrm rot="5400000">
            <a:off x="6488397" y="1182411"/>
            <a:ext cx="6858000" cy="4493171"/>
          </a:xfrm>
          <a:custGeom>
            <a:avLst/>
            <a:gdLst>
              <a:gd name="connsiteX0" fmla="*/ 0 w 6858000"/>
              <a:gd name="connsiteY0" fmla="*/ 3300688 h 4744323"/>
              <a:gd name="connsiteX1" fmla="*/ 0 w 6858000"/>
              <a:gd name="connsiteY1" fmla="*/ 0 h 4744323"/>
              <a:gd name="connsiteX2" fmla="*/ 6858000 w 6858000"/>
              <a:gd name="connsiteY2" fmla="*/ 0 h 4744323"/>
              <a:gd name="connsiteX3" fmla="*/ 6858000 w 6858000"/>
              <a:gd name="connsiteY3" fmla="*/ 3130282 h 4744323"/>
              <a:gd name="connsiteX4" fmla="*/ 6685009 w 6858000"/>
              <a:gd name="connsiteY4" fmla="*/ 3177721 h 4744323"/>
              <a:gd name="connsiteX5" fmla="*/ 2944852 w 6858000"/>
              <a:gd name="connsiteY5" fmla="*/ 4744264 h 4744323"/>
              <a:gd name="connsiteX6" fmla="*/ 88593 w 6858000"/>
              <a:gd name="connsiteY6" fmla="*/ 3449517 h 4744323"/>
              <a:gd name="connsiteX7" fmla="*/ 0 w 6858000"/>
              <a:gd name="connsiteY7" fmla="*/ 3300688 h 4744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8000" h="4744323">
                <a:moveTo>
                  <a:pt x="0" y="3300688"/>
                </a:moveTo>
                <a:lnTo>
                  <a:pt x="0" y="0"/>
                </a:lnTo>
                <a:lnTo>
                  <a:pt x="6858000" y="0"/>
                </a:lnTo>
                <a:lnTo>
                  <a:pt x="6858000" y="3130282"/>
                </a:lnTo>
                <a:lnTo>
                  <a:pt x="6685009" y="3177721"/>
                </a:lnTo>
                <a:cubicBezTo>
                  <a:pt x="5333681" y="3615865"/>
                  <a:pt x="4498161" y="4736270"/>
                  <a:pt x="2944852" y="4744264"/>
                </a:cubicBezTo>
                <a:cubicBezTo>
                  <a:pt x="1511029" y="4751644"/>
                  <a:pt x="502120" y="4067469"/>
                  <a:pt x="88593" y="3449517"/>
                </a:cubicBezTo>
                <a:lnTo>
                  <a:pt x="0" y="3300688"/>
                </a:lnTo>
                <a:close/>
              </a:path>
            </a:pathLst>
          </a:custGeom>
          <a:gradFill flip="none" rotWithShape="1">
            <a:gsLst>
              <a:gs pos="4000">
                <a:schemeClr val="accent2">
                  <a:alpha val="23589"/>
                </a:schemeClr>
              </a:gs>
              <a:gs pos="79000">
                <a:schemeClr val="accent5">
                  <a:lumMod val="50000"/>
                  <a:alpha val="52188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Freeform 12">
            <a:extLst>
              <a:ext uri="{FF2B5EF4-FFF2-40B4-BE49-F238E27FC236}">
                <a16:creationId xmlns:a16="http://schemas.microsoft.com/office/drawing/2014/main" id="{944F3579-9830-E6EE-5711-2FBDF2F63822}"/>
              </a:ext>
            </a:extLst>
          </p:cNvPr>
          <p:cNvSpPr/>
          <p:nvPr userDrawn="1"/>
        </p:nvSpPr>
        <p:spPr>
          <a:xfrm rot="5400000">
            <a:off x="6926379" y="1582290"/>
            <a:ext cx="6858001" cy="3693421"/>
          </a:xfrm>
          <a:custGeom>
            <a:avLst/>
            <a:gdLst>
              <a:gd name="connsiteX0" fmla="*/ 0 w 6858001"/>
              <a:gd name="connsiteY0" fmla="*/ 3437558 h 3693421"/>
              <a:gd name="connsiteX1" fmla="*/ 0 w 6858001"/>
              <a:gd name="connsiteY1" fmla="*/ 0 h 3693421"/>
              <a:gd name="connsiteX2" fmla="*/ 6858001 w 6858001"/>
              <a:gd name="connsiteY2" fmla="*/ 0 h 3693421"/>
              <a:gd name="connsiteX3" fmla="*/ 6858001 w 6858001"/>
              <a:gd name="connsiteY3" fmla="*/ 1982949 h 3693421"/>
              <a:gd name="connsiteX4" fmla="*/ 6594582 w 6858001"/>
              <a:gd name="connsiteY4" fmla="*/ 1960784 h 3693421"/>
              <a:gd name="connsiteX5" fmla="*/ 6223032 w 6858001"/>
              <a:gd name="connsiteY5" fmla="*/ 1954544 h 3693421"/>
              <a:gd name="connsiteX6" fmla="*/ 1449771 w 6858001"/>
              <a:gd name="connsiteY6" fmla="*/ 3693362 h 3693421"/>
              <a:gd name="connsiteX7" fmla="*/ 163899 w 6858001"/>
              <a:gd name="connsiteY7" fmla="*/ 3498289 h 3693421"/>
              <a:gd name="connsiteX8" fmla="*/ 0 w 6858001"/>
              <a:gd name="connsiteY8" fmla="*/ 3437558 h 3693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8001" h="3693421">
                <a:moveTo>
                  <a:pt x="0" y="3437558"/>
                </a:moveTo>
                <a:lnTo>
                  <a:pt x="0" y="0"/>
                </a:lnTo>
                <a:lnTo>
                  <a:pt x="6858001" y="0"/>
                </a:lnTo>
                <a:lnTo>
                  <a:pt x="6858001" y="1982949"/>
                </a:lnTo>
                <a:lnTo>
                  <a:pt x="6594582" y="1960784"/>
                </a:lnTo>
                <a:cubicBezTo>
                  <a:pt x="6474164" y="1954657"/>
                  <a:pt x="6350346" y="1952415"/>
                  <a:pt x="6223032" y="1954544"/>
                </a:cubicBezTo>
                <a:cubicBezTo>
                  <a:pt x="4185999" y="1988612"/>
                  <a:pt x="3361537" y="3683524"/>
                  <a:pt x="1449771" y="3693362"/>
                </a:cubicBezTo>
                <a:cubicBezTo>
                  <a:pt x="971830" y="3695822"/>
                  <a:pt x="541102" y="3621442"/>
                  <a:pt x="163899" y="3498289"/>
                </a:cubicBezTo>
                <a:lnTo>
                  <a:pt x="0" y="3437558"/>
                </a:lnTo>
                <a:close/>
              </a:path>
            </a:pathLst>
          </a:custGeom>
          <a:gradFill>
            <a:gsLst>
              <a:gs pos="84000">
                <a:schemeClr val="accent4">
                  <a:alpha val="20000"/>
                </a:schemeClr>
              </a:gs>
              <a:gs pos="1000">
                <a:schemeClr val="accent6">
                  <a:alpha val="38000"/>
                </a:schemeClr>
              </a:gs>
              <a:gs pos="100000">
                <a:schemeClr val="accent6">
                  <a:alpha val="3349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33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423" y="1756130"/>
            <a:ext cx="8643154" cy="196900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4423" y="3725137"/>
            <a:ext cx="8643154" cy="1093987"/>
          </a:xfrm>
        </p:spPr>
        <p:txBody>
          <a:bodyPr tIns="91440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2EA5-8592-4545-9AAE-CB3B828F0D12}" type="datetimeFigureOut">
              <a:rPr lang="en-IN" smtClean="0"/>
              <a:t>08-02-2026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A783-11CC-4D46-86E3-8C30DEEF878B}" type="slidenum">
              <a:rPr lang="en-IN" smtClean="0"/>
              <a:t>‹#›</a:t>
            </a:fld>
            <a:endParaRPr lang="en-IN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ADE6841D-D085-982A-A2ED-A3DC73FCFEAE}"/>
              </a:ext>
            </a:extLst>
          </p:cNvPr>
          <p:cNvSpPr/>
          <p:nvPr userDrawn="1"/>
        </p:nvSpPr>
        <p:spPr>
          <a:xfrm rot="10800000">
            <a:off x="-1" y="5019503"/>
            <a:ext cx="9676770" cy="1838496"/>
          </a:xfrm>
          <a:custGeom>
            <a:avLst/>
            <a:gdLst>
              <a:gd name="connsiteX0" fmla="*/ 3062591 w 9676770"/>
              <a:gd name="connsiteY0" fmla="*/ 1838437 h 1838496"/>
              <a:gd name="connsiteX1" fmla="*/ 10485 w 9676770"/>
              <a:gd name="connsiteY1" fmla="*/ 104484 h 1838496"/>
              <a:gd name="connsiteX2" fmla="*/ 0 w 9676770"/>
              <a:gd name="connsiteY2" fmla="*/ 0 h 1838496"/>
              <a:gd name="connsiteX3" fmla="*/ 9676770 w 9676770"/>
              <a:gd name="connsiteY3" fmla="*/ 0 h 1838496"/>
              <a:gd name="connsiteX4" fmla="*/ 9676770 w 9676770"/>
              <a:gd name="connsiteY4" fmla="*/ 396354 h 1838496"/>
              <a:gd name="connsiteX5" fmla="*/ 9495267 w 9676770"/>
              <a:gd name="connsiteY5" fmla="*/ 334664 h 1838496"/>
              <a:gd name="connsiteX6" fmla="*/ 7835850 w 9676770"/>
              <a:gd name="connsiteY6" fmla="*/ 99619 h 1838496"/>
              <a:gd name="connsiteX7" fmla="*/ 3062591 w 9676770"/>
              <a:gd name="connsiteY7" fmla="*/ 1838437 h 1838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76770" h="1838496">
                <a:moveTo>
                  <a:pt x="3062591" y="1838437"/>
                </a:moveTo>
                <a:cubicBezTo>
                  <a:pt x="1270312" y="1847662"/>
                  <a:pt x="141962" y="776331"/>
                  <a:pt x="10485" y="104484"/>
                </a:cubicBezTo>
                <a:lnTo>
                  <a:pt x="0" y="0"/>
                </a:lnTo>
                <a:lnTo>
                  <a:pt x="9676770" y="0"/>
                </a:lnTo>
                <a:lnTo>
                  <a:pt x="9676770" y="396354"/>
                </a:lnTo>
                <a:lnTo>
                  <a:pt x="9495267" y="334664"/>
                </a:lnTo>
                <a:cubicBezTo>
                  <a:pt x="9021588" y="187614"/>
                  <a:pt x="8472423" y="88973"/>
                  <a:pt x="7835850" y="99619"/>
                </a:cubicBezTo>
                <a:cubicBezTo>
                  <a:pt x="5798818" y="133686"/>
                  <a:pt x="4974355" y="1828598"/>
                  <a:pt x="3062591" y="1838437"/>
                </a:cubicBezTo>
                <a:close/>
              </a:path>
            </a:pathLst>
          </a:custGeom>
          <a:gradFill flip="none" rotWithShape="1">
            <a:gsLst>
              <a:gs pos="43000">
                <a:schemeClr val="accent3">
                  <a:lumMod val="25000"/>
                  <a:alpha val="50000"/>
                </a:schemeClr>
              </a:gs>
              <a:gs pos="73000">
                <a:schemeClr val="accent1">
                  <a:alpha val="29177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B088A7E5-2615-5D98-58CD-BA684FC93483}"/>
              </a:ext>
            </a:extLst>
          </p:cNvPr>
          <p:cNvSpPr/>
          <p:nvPr userDrawn="1"/>
        </p:nvSpPr>
        <p:spPr>
          <a:xfrm flipV="1">
            <a:off x="2763044" y="6076116"/>
            <a:ext cx="3946673" cy="781884"/>
          </a:xfrm>
          <a:custGeom>
            <a:avLst/>
            <a:gdLst>
              <a:gd name="connsiteX0" fmla="*/ 1910385 w 3946673"/>
              <a:gd name="connsiteY0" fmla="*/ 781847 h 781884"/>
              <a:gd name="connsiteX1" fmla="*/ 3855031 w 3946673"/>
              <a:gd name="connsiteY1" fmla="*/ 44786 h 781884"/>
              <a:gd name="connsiteX2" fmla="*/ 3946673 w 3946673"/>
              <a:gd name="connsiteY2" fmla="*/ 0 h 781884"/>
              <a:gd name="connsiteX3" fmla="*/ 0 w 3946673"/>
              <a:gd name="connsiteY3" fmla="*/ 0 h 781884"/>
              <a:gd name="connsiteX4" fmla="*/ 54644 w 3946673"/>
              <a:gd name="connsiteY4" fmla="*/ 67939 h 781884"/>
              <a:gd name="connsiteX5" fmla="*/ 1910385 w 3946673"/>
              <a:gd name="connsiteY5" fmla="*/ 781847 h 781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46673" h="781884">
                <a:moveTo>
                  <a:pt x="1910385" y="781847"/>
                </a:moveTo>
                <a:cubicBezTo>
                  <a:pt x="2719463" y="777993"/>
                  <a:pt x="3240943" y="361686"/>
                  <a:pt x="3855031" y="44786"/>
                </a:cubicBezTo>
                <a:lnTo>
                  <a:pt x="3946673" y="0"/>
                </a:lnTo>
                <a:lnTo>
                  <a:pt x="0" y="0"/>
                </a:lnTo>
                <a:lnTo>
                  <a:pt x="54644" y="67939"/>
                </a:lnTo>
                <a:cubicBezTo>
                  <a:pt x="372182" y="426203"/>
                  <a:pt x="1020399" y="786086"/>
                  <a:pt x="1910385" y="781847"/>
                </a:cubicBezTo>
                <a:close/>
              </a:path>
            </a:pathLst>
          </a:custGeom>
          <a:gradFill>
            <a:gsLst>
              <a:gs pos="66000">
                <a:schemeClr val="accent4">
                  <a:lumMod val="75000"/>
                  <a:alpha val="46295"/>
                </a:schemeClr>
              </a:gs>
              <a:gs pos="33000">
                <a:schemeClr val="accent3">
                  <a:lumMod val="25000"/>
                  <a:alpha val="27934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0D5C9BA7-4D38-A093-CD6E-F4D7898C5FF9}"/>
              </a:ext>
            </a:extLst>
          </p:cNvPr>
          <p:cNvSpPr/>
          <p:nvPr userDrawn="1"/>
        </p:nvSpPr>
        <p:spPr>
          <a:xfrm rot="10800000">
            <a:off x="5393054" y="6015979"/>
            <a:ext cx="4758726" cy="842020"/>
          </a:xfrm>
          <a:custGeom>
            <a:avLst/>
            <a:gdLst>
              <a:gd name="connsiteX0" fmla="*/ 2449167 w 4758726"/>
              <a:gd name="connsiteY0" fmla="*/ 841961 h 842020"/>
              <a:gd name="connsiteX1" fmla="*/ 12024 w 4758726"/>
              <a:gd name="connsiteY1" fmla="*/ 11254 h 842020"/>
              <a:gd name="connsiteX2" fmla="*/ 0 w 4758726"/>
              <a:gd name="connsiteY2" fmla="*/ 0 h 842020"/>
              <a:gd name="connsiteX3" fmla="*/ 4758726 w 4758726"/>
              <a:gd name="connsiteY3" fmla="*/ 0 h 842020"/>
              <a:gd name="connsiteX4" fmla="*/ 4526601 w 4758726"/>
              <a:gd name="connsiteY4" fmla="*/ 141635 h 842020"/>
              <a:gd name="connsiteX5" fmla="*/ 2449167 w 4758726"/>
              <a:gd name="connsiteY5" fmla="*/ 841961 h 842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58726" h="842020">
                <a:moveTo>
                  <a:pt x="2449167" y="841961"/>
                </a:moveTo>
                <a:cubicBezTo>
                  <a:pt x="1373800" y="847496"/>
                  <a:pt x="537447" y="464031"/>
                  <a:pt x="12024" y="11254"/>
                </a:cubicBezTo>
                <a:lnTo>
                  <a:pt x="0" y="0"/>
                </a:lnTo>
                <a:lnTo>
                  <a:pt x="4758726" y="0"/>
                </a:lnTo>
                <a:lnTo>
                  <a:pt x="4526601" y="141635"/>
                </a:lnTo>
                <a:cubicBezTo>
                  <a:pt x="3913845" y="510819"/>
                  <a:pt x="3285564" y="837657"/>
                  <a:pt x="2449167" y="841961"/>
                </a:cubicBezTo>
                <a:close/>
              </a:path>
            </a:pathLst>
          </a:custGeom>
          <a:gradFill>
            <a:gsLst>
              <a:gs pos="0">
                <a:schemeClr val="tx2">
                  <a:alpha val="43000"/>
                </a:schemeClr>
              </a:gs>
              <a:gs pos="100000">
                <a:schemeClr val="accent6">
                  <a:alpha val="5300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765E2D81-FA10-DC02-0F83-69421EA49EE2}"/>
              </a:ext>
            </a:extLst>
          </p:cNvPr>
          <p:cNvSpPr/>
          <p:nvPr userDrawn="1"/>
        </p:nvSpPr>
        <p:spPr>
          <a:xfrm rot="10800000" flipH="1">
            <a:off x="-2688" y="5263861"/>
            <a:ext cx="12192000" cy="1599109"/>
          </a:xfrm>
          <a:custGeom>
            <a:avLst/>
            <a:gdLst>
              <a:gd name="connsiteX0" fmla="*/ 1373073 w 12192000"/>
              <a:gd name="connsiteY0" fmla="*/ 1599066 h 1599109"/>
              <a:gd name="connsiteX1" fmla="*/ 4901233 w 12192000"/>
              <a:gd name="connsiteY1" fmla="*/ 313816 h 1599109"/>
              <a:gd name="connsiteX2" fmla="*/ 7629483 w 12192000"/>
              <a:gd name="connsiteY2" fmla="*/ 1209099 h 1599109"/>
              <a:gd name="connsiteX3" fmla="*/ 7664573 w 12192000"/>
              <a:gd name="connsiteY3" fmla="*/ 1222798 h 1599109"/>
              <a:gd name="connsiteX4" fmla="*/ 7753536 w 12192000"/>
              <a:gd name="connsiteY4" fmla="*/ 1277391 h 1599109"/>
              <a:gd name="connsiteX5" fmla="*/ 9091947 w 12192000"/>
              <a:gd name="connsiteY5" fmla="*/ 1582567 h 1599109"/>
              <a:gd name="connsiteX6" fmla="*/ 12094171 w 12192000"/>
              <a:gd name="connsiteY6" fmla="*/ 359476 h 1599109"/>
              <a:gd name="connsiteX7" fmla="*/ 12192000 w 12192000"/>
              <a:gd name="connsiteY7" fmla="*/ 342643 h 1599109"/>
              <a:gd name="connsiteX8" fmla="*/ 12192000 w 12192000"/>
              <a:gd name="connsiteY8" fmla="*/ 0 h 1599109"/>
              <a:gd name="connsiteX9" fmla="*/ 0 w 12192000"/>
              <a:gd name="connsiteY9" fmla="*/ 0 h 1599109"/>
              <a:gd name="connsiteX10" fmla="*/ 0 w 12192000"/>
              <a:gd name="connsiteY10" fmla="*/ 1274406 h 1599109"/>
              <a:gd name="connsiteX11" fmla="*/ 34662 w 12192000"/>
              <a:gd name="connsiteY11" fmla="*/ 1293889 h 1599109"/>
              <a:gd name="connsiteX12" fmla="*/ 1373073 w 12192000"/>
              <a:gd name="connsiteY12" fmla="*/ 1599066 h 1599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92000" h="1599109">
                <a:moveTo>
                  <a:pt x="1373073" y="1599066"/>
                </a:moveTo>
                <a:cubicBezTo>
                  <a:pt x="2786156" y="1591793"/>
                  <a:pt x="3395560" y="338997"/>
                  <a:pt x="4901233" y="313816"/>
                </a:cubicBezTo>
                <a:cubicBezTo>
                  <a:pt x="6312803" y="290208"/>
                  <a:pt x="7142906" y="993618"/>
                  <a:pt x="7629483" y="1209099"/>
                </a:cubicBezTo>
                <a:lnTo>
                  <a:pt x="7664573" y="1222798"/>
                </a:lnTo>
                <a:lnTo>
                  <a:pt x="7753536" y="1277391"/>
                </a:lnTo>
                <a:cubicBezTo>
                  <a:pt x="8110655" y="1460232"/>
                  <a:pt x="8562041" y="1585295"/>
                  <a:pt x="9091947" y="1582567"/>
                </a:cubicBezTo>
                <a:cubicBezTo>
                  <a:pt x="10328396" y="1576205"/>
                  <a:pt x="10949524" y="616237"/>
                  <a:pt x="12094171" y="359476"/>
                </a:cubicBezTo>
                <a:lnTo>
                  <a:pt x="12192000" y="342643"/>
                </a:lnTo>
                <a:lnTo>
                  <a:pt x="12192000" y="0"/>
                </a:lnTo>
                <a:lnTo>
                  <a:pt x="0" y="0"/>
                </a:lnTo>
                <a:lnTo>
                  <a:pt x="0" y="1274406"/>
                </a:lnTo>
                <a:lnTo>
                  <a:pt x="34662" y="1293889"/>
                </a:lnTo>
                <a:cubicBezTo>
                  <a:pt x="391780" y="1476730"/>
                  <a:pt x="843167" y="1601794"/>
                  <a:pt x="1373073" y="1599066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alpha val="69328"/>
                </a:schemeClr>
              </a:gs>
              <a:gs pos="85000">
                <a:schemeClr val="accent5">
                  <a:lumMod val="50000"/>
                  <a:alpha val="42331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D84B8F3-D5BA-23F5-B67F-D486FC80495B}"/>
              </a:ext>
            </a:extLst>
          </p:cNvPr>
          <p:cNvCxnSpPr>
            <a:cxnSpLocks/>
          </p:cNvCxnSpPr>
          <p:nvPr userDrawn="1"/>
        </p:nvCxnSpPr>
        <p:spPr>
          <a:xfrm rot="5400000">
            <a:off x="6095999" y="2597191"/>
            <a:ext cx="0" cy="165518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6765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293577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488654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4140" y="2017343"/>
            <a:ext cx="4488654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2EA5-8592-4545-9AAE-CB3B828F0D12}" type="datetimeFigureOut">
              <a:rPr lang="en-IN" smtClean="0"/>
              <a:t>08-02-2026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Crypto: investing &amp; trading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779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295603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488794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488794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56025" y="2023003"/>
            <a:ext cx="4488794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56025" y="2821491"/>
            <a:ext cx="4488794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2EA5-8592-4545-9AAE-CB3B828F0D12}" type="datetimeFigureOut">
              <a:rPr lang="en-IN" smtClean="0"/>
              <a:t>08-02-2026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Crypto: investing &amp; trading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F9302282-834F-0752-4A79-117A75E5B455}"/>
              </a:ext>
            </a:extLst>
          </p:cNvPr>
          <p:cNvSpPr/>
          <p:nvPr userDrawn="1"/>
        </p:nvSpPr>
        <p:spPr>
          <a:xfrm rot="5400000">
            <a:off x="7383937" y="2039848"/>
            <a:ext cx="6858000" cy="2778304"/>
          </a:xfrm>
          <a:custGeom>
            <a:avLst/>
            <a:gdLst>
              <a:gd name="connsiteX0" fmla="*/ 0 w 6858000"/>
              <a:gd name="connsiteY0" fmla="*/ 1050199 h 2778304"/>
              <a:gd name="connsiteX1" fmla="*/ 0 w 6858000"/>
              <a:gd name="connsiteY1" fmla="*/ 0 h 2778304"/>
              <a:gd name="connsiteX2" fmla="*/ 6858000 w 6858000"/>
              <a:gd name="connsiteY2" fmla="*/ 0 h 2778304"/>
              <a:gd name="connsiteX3" fmla="*/ 6858000 w 6858000"/>
              <a:gd name="connsiteY3" fmla="*/ 1193215 h 2778304"/>
              <a:gd name="connsiteX4" fmla="*/ 6790588 w 6858000"/>
              <a:gd name="connsiteY4" fmla="*/ 1211701 h 2778304"/>
              <a:gd name="connsiteX5" fmla="*/ 3050431 w 6858000"/>
              <a:gd name="connsiteY5" fmla="*/ 2778245 h 2778304"/>
              <a:gd name="connsiteX6" fmla="*/ 37813 w 6858000"/>
              <a:gd name="connsiteY6" fmla="*/ 1183549 h 2778304"/>
              <a:gd name="connsiteX7" fmla="*/ 0 w 6858000"/>
              <a:gd name="connsiteY7" fmla="*/ 1050199 h 2778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8000" h="2778304">
                <a:moveTo>
                  <a:pt x="0" y="1050199"/>
                </a:moveTo>
                <a:lnTo>
                  <a:pt x="0" y="0"/>
                </a:lnTo>
                <a:lnTo>
                  <a:pt x="6858000" y="0"/>
                </a:lnTo>
                <a:lnTo>
                  <a:pt x="6858000" y="1193215"/>
                </a:lnTo>
                <a:lnTo>
                  <a:pt x="6790588" y="1211701"/>
                </a:lnTo>
                <a:cubicBezTo>
                  <a:pt x="5439260" y="1649845"/>
                  <a:pt x="4603740" y="2770251"/>
                  <a:pt x="3050431" y="2778245"/>
                </a:cubicBezTo>
                <a:cubicBezTo>
                  <a:pt x="1377637" y="2786855"/>
                  <a:pt x="283199" y="1854180"/>
                  <a:pt x="37813" y="1183549"/>
                </a:cubicBezTo>
                <a:lnTo>
                  <a:pt x="0" y="1050199"/>
                </a:lnTo>
                <a:close/>
              </a:path>
            </a:pathLst>
          </a:custGeom>
          <a:gradFill flip="none" rotWithShape="1">
            <a:gsLst>
              <a:gs pos="26000">
                <a:schemeClr val="accent3">
                  <a:lumMod val="25000"/>
                </a:schemeClr>
              </a:gs>
              <a:gs pos="73000">
                <a:schemeClr val="accent1">
                  <a:alpha val="33146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4C37D7F1-B6F3-1597-6A69-D939535423D4}"/>
              </a:ext>
            </a:extLst>
          </p:cNvPr>
          <p:cNvSpPr/>
          <p:nvPr userDrawn="1"/>
        </p:nvSpPr>
        <p:spPr>
          <a:xfrm rot="16200000" flipV="1">
            <a:off x="7907199" y="2573198"/>
            <a:ext cx="6858000" cy="1711602"/>
          </a:xfrm>
          <a:custGeom>
            <a:avLst/>
            <a:gdLst>
              <a:gd name="connsiteX0" fmla="*/ 6858000 w 6858000"/>
              <a:gd name="connsiteY0" fmla="*/ 1010661 h 1711602"/>
              <a:gd name="connsiteX1" fmla="*/ 6858000 w 6858000"/>
              <a:gd name="connsiteY1" fmla="*/ 0 h 1711602"/>
              <a:gd name="connsiteX2" fmla="*/ 0 w 6858000"/>
              <a:gd name="connsiteY2" fmla="*/ 0 h 1711602"/>
              <a:gd name="connsiteX3" fmla="*/ 0 w 6858000"/>
              <a:gd name="connsiteY3" fmla="*/ 983884 h 1711602"/>
              <a:gd name="connsiteX4" fmla="*/ 11078 w 6858000"/>
              <a:gd name="connsiteY4" fmla="*/ 997657 h 1711602"/>
              <a:gd name="connsiteX5" fmla="*/ 1866819 w 6858000"/>
              <a:gd name="connsiteY5" fmla="*/ 1711565 h 1711602"/>
              <a:gd name="connsiteX6" fmla="*/ 5098965 w 6858000"/>
              <a:gd name="connsiteY6" fmla="*/ 622006 h 1711602"/>
              <a:gd name="connsiteX7" fmla="*/ 6746500 w 6858000"/>
              <a:gd name="connsiteY7" fmla="*/ 959665 h 1711602"/>
              <a:gd name="connsiteX8" fmla="*/ 6858000 w 6858000"/>
              <a:gd name="connsiteY8" fmla="*/ 1010661 h 1711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8000" h="1711602">
                <a:moveTo>
                  <a:pt x="6858000" y="1010661"/>
                </a:moveTo>
                <a:lnTo>
                  <a:pt x="6858000" y="0"/>
                </a:lnTo>
                <a:lnTo>
                  <a:pt x="0" y="0"/>
                </a:lnTo>
                <a:lnTo>
                  <a:pt x="0" y="983884"/>
                </a:lnTo>
                <a:lnTo>
                  <a:pt x="11078" y="997657"/>
                </a:lnTo>
                <a:cubicBezTo>
                  <a:pt x="328616" y="1355920"/>
                  <a:pt x="976833" y="1715803"/>
                  <a:pt x="1866819" y="1711565"/>
                </a:cubicBezTo>
                <a:cubicBezTo>
                  <a:pt x="3161344" y="1705400"/>
                  <a:pt x="3719617" y="643352"/>
                  <a:pt x="5098965" y="622006"/>
                </a:cubicBezTo>
                <a:cubicBezTo>
                  <a:pt x="5788640" y="611332"/>
                  <a:pt x="6326795" y="775968"/>
                  <a:pt x="6746500" y="959665"/>
                </a:cubicBezTo>
                <a:lnTo>
                  <a:pt x="6858000" y="1010661"/>
                </a:lnTo>
                <a:close/>
              </a:path>
            </a:pathLst>
          </a:custGeom>
          <a:gradFill>
            <a:gsLst>
              <a:gs pos="79000">
                <a:schemeClr val="accent4">
                  <a:lumMod val="75000"/>
                  <a:alpha val="79763"/>
                </a:schemeClr>
              </a:gs>
              <a:gs pos="37000">
                <a:schemeClr val="accent3">
                  <a:lumMod val="25000"/>
                  <a:alpha val="27934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8B05FC22-115C-8420-9E87-3B5498BCA966}"/>
              </a:ext>
            </a:extLst>
          </p:cNvPr>
          <p:cNvSpPr/>
          <p:nvPr userDrawn="1"/>
        </p:nvSpPr>
        <p:spPr>
          <a:xfrm rot="5400000">
            <a:off x="7877130" y="2543131"/>
            <a:ext cx="6858001" cy="1771739"/>
          </a:xfrm>
          <a:custGeom>
            <a:avLst/>
            <a:gdLst>
              <a:gd name="connsiteX0" fmla="*/ 0 w 6858001"/>
              <a:gd name="connsiteY0" fmla="*/ 1273784 h 1771739"/>
              <a:gd name="connsiteX1" fmla="*/ 0 w 6858001"/>
              <a:gd name="connsiteY1" fmla="*/ 0 h 1771739"/>
              <a:gd name="connsiteX2" fmla="*/ 6858001 w 6858001"/>
              <a:gd name="connsiteY2" fmla="*/ 0 h 1771739"/>
              <a:gd name="connsiteX3" fmla="*/ 6858001 w 6858001"/>
              <a:gd name="connsiteY3" fmla="*/ 34923 h 1771739"/>
              <a:gd name="connsiteX4" fmla="*/ 6735259 w 6858001"/>
              <a:gd name="connsiteY4" fmla="*/ 32862 h 1771739"/>
              <a:gd name="connsiteX5" fmla="*/ 1961998 w 6858001"/>
              <a:gd name="connsiteY5" fmla="*/ 1771680 h 1771739"/>
              <a:gd name="connsiteX6" fmla="*/ 151257 w 6858001"/>
              <a:gd name="connsiteY6" fmla="*/ 1358806 h 1771739"/>
              <a:gd name="connsiteX7" fmla="*/ 0 w 6858001"/>
              <a:gd name="connsiteY7" fmla="*/ 1273784 h 1771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8001" h="1771739">
                <a:moveTo>
                  <a:pt x="0" y="1273784"/>
                </a:moveTo>
                <a:lnTo>
                  <a:pt x="0" y="0"/>
                </a:lnTo>
                <a:lnTo>
                  <a:pt x="6858001" y="0"/>
                </a:lnTo>
                <a:lnTo>
                  <a:pt x="6858001" y="34923"/>
                </a:lnTo>
                <a:lnTo>
                  <a:pt x="6735259" y="32862"/>
                </a:lnTo>
                <a:cubicBezTo>
                  <a:pt x="4698226" y="66929"/>
                  <a:pt x="3873763" y="1761840"/>
                  <a:pt x="1961998" y="1771680"/>
                </a:cubicBezTo>
                <a:cubicBezTo>
                  <a:pt x="1245087" y="1775370"/>
                  <a:pt x="634403" y="1606171"/>
                  <a:pt x="151257" y="1358806"/>
                </a:cubicBezTo>
                <a:lnTo>
                  <a:pt x="0" y="1273784"/>
                </a:lnTo>
                <a:close/>
              </a:path>
            </a:pathLst>
          </a:custGeom>
          <a:gradFill>
            <a:gsLst>
              <a:gs pos="32000">
                <a:schemeClr val="tx2">
                  <a:alpha val="48229"/>
                </a:schemeClr>
              </a:gs>
              <a:gs pos="100000">
                <a:schemeClr val="accent6">
                  <a:alpha val="4858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9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2EA5-8592-4545-9AAE-CB3B828F0D12}" type="datetimeFigureOut">
              <a:rPr lang="en-IN" smtClean="0"/>
              <a:t>08-02-2026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Crypto: investing &amp; trading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881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2EA5-8592-4545-9AAE-CB3B828F0D12}" type="datetimeFigureOut">
              <a:rPr lang="en-IN" smtClean="0"/>
              <a:t>08-02-2026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Crypto: investing &amp; trading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019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2961967" cy="240651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032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2961967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2EA5-8592-4545-9AAE-CB3B828F0D12}" type="datetimeFigureOut">
              <a:rPr lang="en-IN" smtClean="0"/>
              <a:t>08-02-2026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Crypto: investing &amp; trading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184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blipFill dpi="0" rotWithShape="1">
              <a:blip r:embed="rId2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2"/>
            <a:ext cx="5532328" cy="1922299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50000"/>
              <a:lumOff val="50000"/>
              <a:alpha val="80000"/>
            </a:schemeClr>
          </a:solidFill>
          <a:ln w="9525" cap="sq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 dirty="0"/>
            </a:lvl1pPr>
          </a:lstStyle>
          <a:p>
            <a:pPr lvl="0" algn="ctr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059600"/>
            <a:ext cx="5524404" cy="209013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C1C92EA5-8592-4545-9AAE-CB3B828F0D12}" type="datetimeFigureOut">
              <a:rPr lang="en-IN" smtClean="0"/>
              <a:t>08-02-2026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r>
              <a:rPr lang="en-US"/>
              <a:t>Crypto: investing &amp; trading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952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291215" cy="1049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29121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92EA5-8592-4545-9AAE-CB3B828F0D12}" type="datetimeFigureOut">
              <a:rPr lang="en-IN" smtClean="0"/>
              <a:t>08-02-2026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Crypto: investing &amp; trading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622291"/>
            <a:ext cx="12192000" cy="250598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29338"/>
            <a:ext cx="12192000" cy="742950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0" y="6138142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E059B50-1C1C-EA1D-543B-65C53C39BF1A}"/>
              </a:ext>
            </a:extLst>
          </p:cNvPr>
          <p:cNvCxnSpPr>
            <a:cxnSpLocks/>
          </p:cNvCxnSpPr>
          <p:nvPr userDrawn="1"/>
        </p:nvCxnSpPr>
        <p:spPr>
          <a:xfrm>
            <a:off x="594170" y="846661"/>
            <a:ext cx="0" cy="5111012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36344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  <p:sldLayoutId id="2147483670" r:id="rId12"/>
    <p:sldLayoutId id="2147483669" r:id="rId13"/>
    <p:sldLayoutId id="2147483666" r:id="rId14"/>
    <p:sldLayoutId id="2147483667" r:id="rId15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charteredlab.com/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70DB4-0446-EF22-E8E0-3A5B83923A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Highlights</a:t>
            </a:r>
            <a:br>
              <a:rPr lang="en-US" dirty="0"/>
            </a:br>
            <a:r>
              <a:rPr lang="en-US" dirty="0"/>
              <a:t>Union Budget 2026-27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6329B1-2D04-0F3A-1081-C5117D8CE1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endParaRPr lang="en-US" dirty="0"/>
          </a:p>
          <a:p>
            <a:r>
              <a:rPr lang="en-US" dirty="0"/>
              <a:t>Chartered Lab</a:t>
            </a:r>
          </a:p>
          <a:p>
            <a:r>
              <a:rPr lang="en-US" dirty="0"/>
              <a:t>Step Towards Excellence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81A88C4-FB57-326A-632C-CE7BEB773B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1346" y="365760"/>
            <a:ext cx="1292469" cy="123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4911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86B6D3D-DF79-A136-4F50-14BCAD420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 OF INCOME</a:t>
            </a:r>
            <a:endParaRPr lang="en-IN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4447912"/>
              </p:ext>
            </p:extLst>
          </p:nvPr>
        </p:nvGraphicFramePr>
        <p:xfrm>
          <a:off x="1536699" y="2212975"/>
          <a:ext cx="9685483" cy="377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09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11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60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74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Class of Taxpayer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Due date if audit under income tax law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Due date if assessee has income from</a:t>
                      </a:r>
                      <a:r>
                        <a:rPr lang="en-US" baseline="0" dirty="0"/>
                        <a:t> business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Due date in any other case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Individual</a:t>
                      </a:r>
                      <a:r>
                        <a:rPr lang="en-US" baseline="0" dirty="0"/>
                        <a:t> or HUF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  <a:r>
                        <a:rPr lang="en-US" baseline="30000" dirty="0"/>
                        <a:t>st</a:t>
                      </a:r>
                      <a:r>
                        <a:rPr lang="en-US" dirty="0"/>
                        <a:t> Oct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  <a:r>
                        <a:rPr lang="en-US" baseline="30000" dirty="0"/>
                        <a:t>st</a:t>
                      </a:r>
                      <a:r>
                        <a:rPr lang="en-US" dirty="0"/>
                        <a:t> August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  <a:r>
                        <a:rPr lang="en-US" baseline="30000" dirty="0"/>
                        <a:t>st</a:t>
                      </a:r>
                      <a:r>
                        <a:rPr lang="en-US" dirty="0"/>
                        <a:t> Jul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Partnership</a:t>
                      </a:r>
                      <a:r>
                        <a:rPr lang="en-US" baseline="0" dirty="0"/>
                        <a:t> firm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  <a:r>
                        <a:rPr lang="en-US" baseline="30000" dirty="0"/>
                        <a:t>st</a:t>
                      </a:r>
                      <a:r>
                        <a:rPr lang="en-US" dirty="0"/>
                        <a:t> Oct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  <a:r>
                        <a:rPr lang="en-US" baseline="30000" dirty="0"/>
                        <a:t>st</a:t>
                      </a:r>
                      <a:r>
                        <a:rPr lang="en-US" baseline="0" dirty="0"/>
                        <a:t> August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  <a:r>
                        <a:rPr lang="en-US" baseline="30000" dirty="0"/>
                        <a:t>st</a:t>
                      </a:r>
                      <a:r>
                        <a:rPr lang="en-US" dirty="0"/>
                        <a:t> August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872">
                <a:tc>
                  <a:txBody>
                    <a:bodyPr/>
                    <a:lstStyle/>
                    <a:p>
                      <a:r>
                        <a:rPr lang="en-US" dirty="0"/>
                        <a:t>Local Authority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  <a:r>
                        <a:rPr lang="en-US" baseline="30000" dirty="0"/>
                        <a:t>st</a:t>
                      </a:r>
                      <a:r>
                        <a:rPr lang="en-US" dirty="0"/>
                        <a:t> Oct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  <a:r>
                        <a:rPr lang="en-US" baseline="30000" dirty="0"/>
                        <a:t>st</a:t>
                      </a:r>
                      <a:r>
                        <a:rPr lang="en-US" dirty="0"/>
                        <a:t> August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  <a:r>
                        <a:rPr lang="en-US" baseline="30000" dirty="0"/>
                        <a:t>st</a:t>
                      </a:r>
                      <a:r>
                        <a:rPr lang="en-US" dirty="0"/>
                        <a:t> Jul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Registered NPO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  <a:r>
                        <a:rPr lang="en-US" baseline="30000" dirty="0"/>
                        <a:t>st</a:t>
                      </a:r>
                      <a:r>
                        <a:rPr lang="en-US" dirty="0"/>
                        <a:t> Oct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  <a:r>
                        <a:rPr lang="en-US" baseline="30000" dirty="0"/>
                        <a:t>st</a:t>
                      </a:r>
                      <a:r>
                        <a:rPr lang="en-US" dirty="0"/>
                        <a:t> August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  <a:r>
                        <a:rPr lang="en-US" baseline="30000" dirty="0"/>
                        <a:t>st</a:t>
                      </a:r>
                      <a:r>
                        <a:rPr lang="en-US" dirty="0"/>
                        <a:t> Jul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University,</a:t>
                      </a:r>
                      <a:r>
                        <a:rPr lang="en-US" baseline="0" dirty="0"/>
                        <a:t> College or other Institution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  <a:r>
                        <a:rPr lang="en-US" baseline="30000" dirty="0"/>
                        <a:t>st</a:t>
                      </a:r>
                      <a:r>
                        <a:rPr lang="en-US" dirty="0"/>
                        <a:t> Oct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  <a:r>
                        <a:rPr lang="en-US" baseline="30000" dirty="0"/>
                        <a:t>st</a:t>
                      </a:r>
                      <a:r>
                        <a:rPr lang="en-US" dirty="0"/>
                        <a:t> August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  <a:r>
                        <a:rPr lang="en-US" baseline="30000" dirty="0"/>
                        <a:t>st</a:t>
                      </a:r>
                      <a:r>
                        <a:rPr lang="en-US" dirty="0"/>
                        <a:t> Jul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Company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  <a:r>
                        <a:rPr lang="en-US" baseline="30000" dirty="0"/>
                        <a:t>st</a:t>
                      </a:r>
                      <a:r>
                        <a:rPr lang="en-US" dirty="0"/>
                        <a:t> Oct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  <a:r>
                        <a:rPr lang="en-US" baseline="30000" dirty="0"/>
                        <a:t>st</a:t>
                      </a:r>
                      <a:r>
                        <a:rPr lang="en-US" baseline="0" dirty="0"/>
                        <a:t> October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  <a:r>
                        <a:rPr lang="en-US" baseline="30000" dirty="0"/>
                        <a:t>st</a:t>
                      </a:r>
                      <a:r>
                        <a:rPr lang="en-US" dirty="0"/>
                        <a:t> October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AOP or BOI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  <a:r>
                        <a:rPr lang="en-US" baseline="30000" dirty="0"/>
                        <a:t>st</a:t>
                      </a:r>
                      <a:r>
                        <a:rPr lang="en-US" dirty="0"/>
                        <a:t> Oct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  <a:r>
                        <a:rPr lang="en-US" baseline="30000" dirty="0"/>
                        <a:t>st</a:t>
                      </a:r>
                      <a:r>
                        <a:rPr lang="en-US" dirty="0"/>
                        <a:t> August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  <a:r>
                        <a:rPr lang="en-US" baseline="30000" dirty="0"/>
                        <a:t>st</a:t>
                      </a:r>
                      <a:r>
                        <a:rPr lang="en-US" baseline="0" dirty="0"/>
                        <a:t> July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AC3762-3CEC-4100-0047-A9102207F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www.charteredlab.com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1CC1DAA-CACE-43F2-5217-2B370B01B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77631C-DD7E-786F-2457-3A50FAA5F3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1346" y="365760"/>
            <a:ext cx="1292469" cy="123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611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7AAE54-6D86-A3B8-E578-8C020F3315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CC01018-EF8E-BA8E-613E-9BC874F95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 OF INCOME</a:t>
            </a:r>
            <a:endParaRPr lang="en-IN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4491EB2-D41C-C823-A7A6-60653567B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6191" y="2212847"/>
            <a:ext cx="10027451" cy="3869298"/>
          </a:xfrm>
        </p:spPr>
        <p:txBody>
          <a:bodyPr/>
          <a:lstStyle/>
          <a:p>
            <a:r>
              <a:rPr lang="en-US" dirty="0"/>
              <a:t>Time limit for filing revised return is extended to 12 months, with a fee applicable for returns filed beyond 9 months.</a:t>
            </a:r>
          </a:p>
          <a:p>
            <a:r>
              <a:rPr lang="en-US" dirty="0"/>
              <a:t>Where revised return is filed beyond 9 months from end of relevant tax year. The fees shall be</a:t>
            </a:r>
          </a:p>
          <a:p>
            <a:r>
              <a:rPr lang="en-US" dirty="0"/>
              <a:t>A) Rs.1000 where Total Income does not exceed Rs.5L and</a:t>
            </a:r>
          </a:p>
          <a:p>
            <a:r>
              <a:rPr lang="en-US" dirty="0"/>
              <a:t>B) Rs.5000 in other cases</a:t>
            </a:r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9017D9-C3FA-A368-C7DD-0A01941AB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www.charteredlab.com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C8D9B92-90A1-BDF3-D8A7-80A56AC01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5BABD99-BC5D-5E92-D4AD-345BC045AF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1346" y="365760"/>
            <a:ext cx="1292469" cy="123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090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B4C44EC9-F730-00B6-E479-530EC276D8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rot="10800000">
            <a:off x="1497321" y="2736484"/>
            <a:ext cx="1512407" cy="938717"/>
            <a:chOff x="4779792" y="2384561"/>
            <a:chExt cx="3365480" cy="2088878"/>
          </a:xfrm>
          <a:solidFill>
            <a:schemeClr val="accent6">
              <a:alpha val="50231"/>
            </a:schemeClr>
          </a:solidFill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8B6D2F8E-4F98-B89F-E4FB-DD9F900821E1}"/>
                </a:ext>
              </a:extLst>
            </p:cNvPr>
            <p:cNvSpPr/>
            <p:nvPr/>
          </p:nvSpPr>
          <p:spPr>
            <a:xfrm flipH="1">
              <a:off x="6582137" y="2384561"/>
              <a:ext cx="1563135" cy="2088878"/>
            </a:xfrm>
            <a:custGeom>
              <a:avLst/>
              <a:gdLst>
                <a:gd name="connsiteX0" fmla="*/ 520700 w 1041400"/>
                <a:gd name="connsiteY0" fmla="*/ 0 h 1391663"/>
                <a:gd name="connsiteX1" fmla="*/ 0 w 1041400"/>
                <a:gd name="connsiteY1" fmla="*/ 520700 h 1391663"/>
                <a:gd name="connsiteX2" fmla="*/ 601 w 1041400"/>
                <a:gd name="connsiteY2" fmla="*/ 526665 h 1391663"/>
                <a:gd name="connsiteX3" fmla="*/ 0 w 1041400"/>
                <a:gd name="connsiteY3" fmla="*/ 530884 h 1391663"/>
                <a:gd name="connsiteX4" fmla="*/ 839841 w 1041400"/>
                <a:gd name="connsiteY4" fmla="*/ 1391663 h 1391663"/>
                <a:gd name="connsiteX5" fmla="*/ 596988 w 1041400"/>
                <a:gd name="connsiteY5" fmla="*/ 1070463 h 1391663"/>
                <a:gd name="connsiteX6" fmla="*/ 595327 w 1041400"/>
                <a:gd name="connsiteY6" fmla="*/ 1033877 h 1391663"/>
                <a:gd name="connsiteX7" fmla="*/ 625639 w 1041400"/>
                <a:gd name="connsiteY7" fmla="*/ 1030821 h 1391663"/>
                <a:gd name="connsiteX8" fmla="*/ 1041400 w 1041400"/>
                <a:gd name="connsiteY8" fmla="*/ 520700 h 1391663"/>
                <a:gd name="connsiteX9" fmla="*/ 520700 w 1041400"/>
                <a:gd name="connsiteY9" fmla="*/ 0 h 13916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41400" h="1391663">
                  <a:moveTo>
                    <a:pt x="520700" y="0"/>
                  </a:moveTo>
                  <a:cubicBezTo>
                    <a:pt x="233125" y="0"/>
                    <a:pt x="0" y="233125"/>
                    <a:pt x="0" y="520700"/>
                  </a:cubicBezTo>
                  <a:lnTo>
                    <a:pt x="601" y="526665"/>
                  </a:lnTo>
                  <a:lnTo>
                    <a:pt x="0" y="530884"/>
                  </a:lnTo>
                  <a:cubicBezTo>
                    <a:pt x="1270" y="763309"/>
                    <a:pt x="141037" y="1339599"/>
                    <a:pt x="839841" y="1391663"/>
                  </a:cubicBezTo>
                  <a:cubicBezTo>
                    <a:pt x="756282" y="1328754"/>
                    <a:pt x="622088" y="1243235"/>
                    <a:pt x="596988" y="1070463"/>
                  </a:cubicBezTo>
                  <a:lnTo>
                    <a:pt x="595327" y="1033877"/>
                  </a:lnTo>
                  <a:lnTo>
                    <a:pt x="625639" y="1030821"/>
                  </a:lnTo>
                  <a:cubicBezTo>
                    <a:pt x="862914" y="982268"/>
                    <a:pt x="1041400" y="772328"/>
                    <a:pt x="1041400" y="520700"/>
                  </a:cubicBezTo>
                  <a:cubicBezTo>
                    <a:pt x="1041400" y="233125"/>
                    <a:pt x="808275" y="0"/>
                    <a:pt x="52070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99EBD7AD-ED91-CC5F-0110-3EE43A60F946}"/>
                </a:ext>
              </a:extLst>
            </p:cNvPr>
            <p:cNvSpPr/>
            <p:nvPr/>
          </p:nvSpPr>
          <p:spPr>
            <a:xfrm flipH="1">
              <a:off x="4779792" y="2384561"/>
              <a:ext cx="1563135" cy="2088878"/>
            </a:xfrm>
            <a:custGeom>
              <a:avLst/>
              <a:gdLst>
                <a:gd name="connsiteX0" fmla="*/ 520700 w 1041400"/>
                <a:gd name="connsiteY0" fmla="*/ 0 h 1391663"/>
                <a:gd name="connsiteX1" fmla="*/ 0 w 1041400"/>
                <a:gd name="connsiteY1" fmla="*/ 520700 h 1391663"/>
                <a:gd name="connsiteX2" fmla="*/ 601 w 1041400"/>
                <a:gd name="connsiteY2" fmla="*/ 526665 h 1391663"/>
                <a:gd name="connsiteX3" fmla="*/ 0 w 1041400"/>
                <a:gd name="connsiteY3" fmla="*/ 530884 h 1391663"/>
                <a:gd name="connsiteX4" fmla="*/ 839841 w 1041400"/>
                <a:gd name="connsiteY4" fmla="*/ 1391663 h 1391663"/>
                <a:gd name="connsiteX5" fmla="*/ 596988 w 1041400"/>
                <a:gd name="connsiteY5" fmla="*/ 1070463 h 1391663"/>
                <a:gd name="connsiteX6" fmla="*/ 595327 w 1041400"/>
                <a:gd name="connsiteY6" fmla="*/ 1033877 h 1391663"/>
                <a:gd name="connsiteX7" fmla="*/ 625639 w 1041400"/>
                <a:gd name="connsiteY7" fmla="*/ 1030821 h 1391663"/>
                <a:gd name="connsiteX8" fmla="*/ 1041400 w 1041400"/>
                <a:gd name="connsiteY8" fmla="*/ 520700 h 1391663"/>
                <a:gd name="connsiteX9" fmla="*/ 520700 w 1041400"/>
                <a:gd name="connsiteY9" fmla="*/ 0 h 13916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41400" h="1391663">
                  <a:moveTo>
                    <a:pt x="520700" y="0"/>
                  </a:moveTo>
                  <a:cubicBezTo>
                    <a:pt x="233125" y="0"/>
                    <a:pt x="0" y="233125"/>
                    <a:pt x="0" y="520700"/>
                  </a:cubicBezTo>
                  <a:lnTo>
                    <a:pt x="601" y="526665"/>
                  </a:lnTo>
                  <a:lnTo>
                    <a:pt x="0" y="530884"/>
                  </a:lnTo>
                  <a:cubicBezTo>
                    <a:pt x="1270" y="763309"/>
                    <a:pt x="141037" y="1339599"/>
                    <a:pt x="839841" y="1391663"/>
                  </a:cubicBezTo>
                  <a:cubicBezTo>
                    <a:pt x="756282" y="1328754"/>
                    <a:pt x="622088" y="1243235"/>
                    <a:pt x="596988" y="1070463"/>
                  </a:cubicBezTo>
                  <a:lnTo>
                    <a:pt x="595327" y="1033877"/>
                  </a:lnTo>
                  <a:lnTo>
                    <a:pt x="625639" y="1030821"/>
                  </a:lnTo>
                  <a:cubicBezTo>
                    <a:pt x="862914" y="982268"/>
                    <a:pt x="1041400" y="772328"/>
                    <a:pt x="1041400" y="520700"/>
                  </a:cubicBezTo>
                  <a:cubicBezTo>
                    <a:pt x="1041400" y="233125"/>
                    <a:pt x="808275" y="0"/>
                    <a:pt x="52070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56B0BED4-B4D2-A8C2-9E8E-FA7D1819E1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199707" y="3205843"/>
            <a:ext cx="1512408" cy="938718"/>
            <a:chOff x="4779792" y="2384561"/>
            <a:chExt cx="3365480" cy="2088878"/>
          </a:xfrm>
          <a:solidFill>
            <a:schemeClr val="accent1">
              <a:alpha val="48174"/>
            </a:schemeClr>
          </a:solidFill>
        </p:grpSpPr>
        <p:sp>
          <p:nvSpPr>
            <p:cNvPr id="8" name="Freeform 1">
              <a:extLst>
                <a:ext uri="{FF2B5EF4-FFF2-40B4-BE49-F238E27FC236}">
                  <a16:creationId xmlns:a16="http://schemas.microsoft.com/office/drawing/2014/main" id="{B542C6FD-B908-03BB-DE9D-1E76EE849265}"/>
                </a:ext>
              </a:extLst>
            </p:cNvPr>
            <p:cNvSpPr/>
            <p:nvPr/>
          </p:nvSpPr>
          <p:spPr>
            <a:xfrm flipH="1">
              <a:off x="6582137" y="2384561"/>
              <a:ext cx="1563135" cy="2088878"/>
            </a:xfrm>
            <a:custGeom>
              <a:avLst/>
              <a:gdLst>
                <a:gd name="connsiteX0" fmla="*/ 520700 w 1041400"/>
                <a:gd name="connsiteY0" fmla="*/ 0 h 1391663"/>
                <a:gd name="connsiteX1" fmla="*/ 0 w 1041400"/>
                <a:gd name="connsiteY1" fmla="*/ 520700 h 1391663"/>
                <a:gd name="connsiteX2" fmla="*/ 601 w 1041400"/>
                <a:gd name="connsiteY2" fmla="*/ 526665 h 1391663"/>
                <a:gd name="connsiteX3" fmla="*/ 0 w 1041400"/>
                <a:gd name="connsiteY3" fmla="*/ 530884 h 1391663"/>
                <a:gd name="connsiteX4" fmla="*/ 839841 w 1041400"/>
                <a:gd name="connsiteY4" fmla="*/ 1391663 h 1391663"/>
                <a:gd name="connsiteX5" fmla="*/ 596988 w 1041400"/>
                <a:gd name="connsiteY5" fmla="*/ 1070463 h 1391663"/>
                <a:gd name="connsiteX6" fmla="*/ 595327 w 1041400"/>
                <a:gd name="connsiteY6" fmla="*/ 1033877 h 1391663"/>
                <a:gd name="connsiteX7" fmla="*/ 625639 w 1041400"/>
                <a:gd name="connsiteY7" fmla="*/ 1030821 h 1391663"/>
                <a:gd name="connsiteX8" fmla="*/ 1041400 w 1041400"/>
                <a:gd name="connsiteY8" fmla="*/ 520700 h 1391663"/>
                <a:gd name="connsiteX9" fmla="*/ 520700 w 1041400"/>
                <a:gd name="connsiteY9" fmla="*/ 0 h 13916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41400" h="1391663">
                  <a:moveTo>
                    <a:pt x="520700" y="0"/>
                  </a:moveTo>
                  <a:cubicBezTo>
                    <a:pt x="233125" y="0"/>
                    <a:pt x="0" y="233125"/>
                    <a:pt x="0" y="520700"/>
                  </a:cubicBezTo>
                  <a:lnTo>
                    <a:pt x="601" y="526665"/>
                  </a:lnTo>
                  <a:lnTo>
                    <a:pt x="0" y="530884"/>
                  </a:lnTo>
                  <a:cubicBezTo>
                    <a:pt x="1270" y="763309"/>
                    <a:pt x="141037" y="1339599"/>
                    <a:pt x="839841" y="1391663"/>
                  </a:cubicBezTo>
                  <a:cubicBezTo>
                    <a:pt x="756282" y="1328754"/>
                    <a:pt x="622088" y="1243235"/>
                    <a:pt x="596988" y="1070463"/>
                  </a:cubicBezTo>
                  <a:lnTo>
                    <a:pt x="595327" y="1033877"/>
                  </a:lnTo>
                  <a:lnTo>
                    <a:pt x="625639" y="1030821"/>
                  </a:lnTo>
                  <a:cubicBezTo>
                    <a:pt x="862914" y="982268"/>
                    <a:pt x="1041400" y="772328"/>
                    <a:pt x="1041400" y="520700"/>
                  </a:cubicBezTo>
                  <a:cubicBezTo>
                    <a:pt x="1041400" y="233125"/>
                    <a:pt x="808275" y="0"/>
                    <a:pt x="52070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" name="Freeform 21">
              <a:extLst>
                <a:ext uri="{FF2B5EF4-FFF2-40B4-BE49-F238E27FC236}">
                  <a16:creationId xmlns:a16="http://schemas.microsoft.com/office/drawing/2014/main" id="{594F7F18-2B8D-7493-904B-1BD252DFC677}"/>
                </a:ext>
              </a:extLst>
            </p:cNvPr>
            <p:cNvSpPr/>
            <p:nvPr/>
          </p:nvSpPr>
          <p:spPr>
            <a:xfrm flipH="1">
              <a:off x="4779792" y="2384561"/>
              <a:ext cx="1563135" cy="2088878"/>
            </a:xfrm>
            <a:custGeom>
              <a:avLst/>
              <a:gdLst>
                <a:gd name="connsiteX0" fmla="*/ 520700 w 1041400"/>
                <a:gd name="connsiteY0" fmla="*/ 0 h 1391663"/>
                <a:gd name="connsiteX1" fmla="*/ 0 w 1041400"/>
                <a:gd name="connsiteY1" fmla="*/ 520700 h 1391663"/>
                <a:gd name="connsiteX2" fmla="*/ 601 w 1041400"/>
                <a:gd name="connsiteY2" fmla="*/ 526665 h 1391663"/>
                <a:gd name="connsiteX3" fmla="*/ 0 w 1041400"/>
                <a:gd name="connsiteY3" fmla="*/ 530884 h 1391663"/>
                <a:gd name="connsiteX4" fmla="*/ 839841 w 1041400"/>
                <a:gd name="connsiteY4" fmla="*/ 1391663 h 1391663"/>
                <a:gd name="connsiteX5" fmla="*/ 596988 w 1041400"/>
                <a:gd name="connsiteY5" fmla="*/ 1070463 h 1391663"/>
                <a:gd name="connsiteX6" fmla="*/ 595327 w 1041400"/>
                <a:gd name="connsiteY6" fmla="*/ 1033877 h 1391663"/>
                <a:gd name="connsiteX7" fmla="*/ 625639 w 1041400"/>
                <a:gd name="connsiteY7" fmla="*/ 1030821 h 1391663"/>
                <a:gd name="connsiteX8" fmla="*/ 1041400 w 1041400"/>
                <a:gd name="connsiteY8" fmla="*/ 520700 h 1391663"/>
                <a:gd name="connsiteX9" fmla="*/ 520700 w 1041400"/>
                <a:gd name="connsiteY9" fmla="*/ 0 h 13916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41400" h="1391663">
                  <a:moveTo>
                    <a:pt x="520700" y="0"/>
                  </a:moveTo>
                  <a:cubicBezTo>
                    <a:pt x="233125" y="0"/>
                    <a:pt x="0" y="233125"/>
                    <a:pt x="0" y="520700"/>
                  </a:cubicBezTo>
                  <a:lnTo>
                    <a:pt x="601" y="526665"/>
                  </a:lnTo>
                  <a:lnTo>
                    <a:pt x="0" y="530884"/>
                  </a:lnTo>
                  <a:cubicBezTo>
                    <a:pt x="1270" y="763309"/>
                    <a:pt x="141037" y="1339599"/>
                    <a:pt x="839841" y="1391663"/>
                  </a:cubicBezTo>
                  <a:cubicBezTo>
                    <a:pt x="756282" y="1328754"/>
                    <a:pt x="622088" y="1243235"/>
                    <a:pt x="596988" y="1070463"/>
                  </a:cubicBezTo>
                  <a:lnTo>
                    <a:pt x="595327" y="1033877"/>
                  </a:lnTo>
                  <a:lnTo>
                    <a:pt x="625639" y="1030821"/>
                  </a:lnTo>
                  <a:cubicBezTo>
                    <a:pt x="862914" y="982268"/>
                    <a:pt x="1041400" y="772328"/>
                    <a:pt x="1041400" y="520700"/>
                  </a:cubicBezTo>
                  <a:cubicBezTo>
                    <a:pt x="1041400" y="233125"/>
                    <a:pt x="808275" y="0"/>
                    <a:pt x="52070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04F090D-C862-CF85-1001-A82E543655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2752344"/>
            <a:ext cx="7763256" cy="2526238"/>
          </a:xfrm>
        </p:spPr>
        <p:txBody>
          <a:bodyPr>
            <a:normAutofit fontScale="90000"/>
          </a:bodyPr>
          <a:lstStyle/>
          <a:p>
            <a:r>
              <a:rPr lang="en-US" dirty="0"/>
              <a:t>The simple definition of budget is “telling your money where to go.”</a:t>
            </a:r>
            <a:br>
              <a:rPr lang="en-US" dirty="0"/>
            </a:b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B5F863E-1DF3-4396-2700-03E46909B9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1346" y="365760"/>
            <a:ext cx="1292469" cy="123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2100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E1892-81E6-551C-7B5A-DEA682245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spc="600" dirty="0">
                <a:ln w="28575">
                  <a:noFill/>
                  <a:prstDash val="solid"/>
                </a:ln>
                <a:solidFill>
                  <a:schemeClr val="bg1"/>
                </a:solidFill>
                <a:latin typeface="Tw Cen MT" panose="020B0602020104020603" pitchFamily="34" charset="77"/>
              </a:rPr>
              <a:t>THANK YOU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19D01-29BE-BE76-41C5-9D58AD8119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Web: 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  <a:hlinkClick r:id="rId2"/>
              </a:rPr>
              <a:t>www.charteredlab.com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l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Connect us: @charteredlab</a:t>
            </a:r>
          </a:p>
          <a:p>
            <a:pPr algn="l"/>
            <a:endParaRPr lang="en-US" dirty="0">
              <a:latin typeface="Segoe UI Light" panose="020B0502040204020203" pitchFamily="34" charset="0"/>
              <a:ea typeface="Calibri"/>
              <a:cs typeface="Segoe UI Light" panose="020B0502040204020203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84AA2E-9724-A92E-8EB6-7A9DC782C7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1346" y="365760"/>
            <a:ext cx="1292469" cy="123444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45EDBDD-E217-D15C-716F-A36AB43FB5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74622" y="4819123"/>
            <a:ext cx="541965" cy="54331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FB998A1-7639-4CC6-46BD-723E03E2A1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95404" y="4819123"/>
            <a:ext cx="541964" cy="56322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9EB4094-698A-7CB9-0EEA-3AC11D4BAF0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89944" y="4819124"/>
            <a:ext cx="541303" cy="563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701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F7E09-6A9E-9FCC-7867-895F21ABE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spc="600" dirty="0">
                <a:ln w="28575">
                  <a:noFill/>
                  <a:prstDash val="solid"/>
                </a:ln>
                <a:solidFill>
                  <a:schemeClr val="bg1"/>
                </a:solidFill>
                <a:latin typeface="Tw Cen MT" panose="020B0602020104020603" pitchFamily="34" charset="77"/>
              </a:rPr>
              <a:t>CONTENTS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158D4-7B61-0A48-E33F-792278D05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 algn="l">
              <a:lnSpc>
                <a:spcPct val="150000"/>
              </a:lnSpc>
              <a:buClr>
                <a:schemeClr val="accent6"/>
              </a:buClr>
              <a:buFont typeface="Courier New" panose="02070309020205020404" pitchFamily="49" charset="0"/>
              <a:buChar char="o"/>
            </a:pP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Tax Rates including STT Rates</a:t>
            </a:r>
            <a:endParaRPr lang="en-US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342900" indent="-342900" algn="l">
              <a:lnSpc>
                <a:spcPct val="150000"/>
              </a:lnSpc>
              <a:buClr>
                <a:schemeClr val="accent6"/>
              </a:buClr>
              <a:buFont typeface="Courier New" panose="02070309020205020404" pitchFamily="49" charset="0"/>
              <a:buChar char="o"/>
            </a:pP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Business Income</a:t>
            </a:r>
            <a:endParaRPr lang="en-US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342900" indent="-342900" algn="l">
              <a:lnSpc>
                <a:spcPct val="150000"/>
              </a:lnSpc>
              <a:buClr>
                <a:schemeClr val="accent6"/>
              </a:buClr>
              <a:buFont typeface="Courier New" panose="02070309020205020404" pitchFamily="49" charset="0"/>
              <a:buChar char="o"/>
            </a:pP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Capital Gain Income</a:t>
            </a:r>
            <a:endParaRPr lang="en-US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342900" indent="-342900" algn="l">
              <a:lnSpc>
                <a:spcPct val="150000"/>
              </a:lnSpc>
              <a:buClr>
                <a:schemeClr val="accent6"/>
              </a:buClr>
              <a:buFont typeface="Courier New" panose="02070309020205020404" pitchFamily="49" charset="0"/>
              <a:buChar char="o"/>
            </a:pP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TDS/TCS</a:t>
            </a:r>
          </a:p>
          <a:p>
            <a:pPr marL="342900" indent="-342900" algn="l">
              <a:lnSpc>
                <a:spcPct val="150000"/>
              </a:lnSpc>
              <a:buClr>
                <a:schemeClr val="accent6"/>
              </a:buClr>
              <a:buFont typeface="Courier New" panose="02070309020205020404" pitchFamily="49" charset="0"/>
              <a:buChar char="o"/>
            </a:pP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Return of Income</a:t>
            </a:r>
          </a:p>
          <a:p>
            <a:pPr marL="342900" indent="-342900" algn="l">
              <a:lnSpc>
                <a:spcPct val="150000"/>
              </a:lnSpc>
              <a:buClr>
                <a:schemeClr val="accent6"/>
              </a:buClr>
              <a:buFont typeface="Courier New" panose="02070309020205020404" pitchFamily="49" charset="0"/>
              <a:buChar char="o"/>
            </a:pPr>
            <a:endParaRPr lang="en-US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D0AE42-75AF-229C-2692-C10ADA4FF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www.charteredlab.com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57728F-9EA1-A705-8E4D-B7823E4F4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0D9C352-D2F9-185F-DBCC-3B1E574482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1346" y="365760"/>
            <a:ext cx="1292469" cy="123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027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F0E99-07CC-9576-AFD7-C52151AD0E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82A8B0-333F-633E-3FA7-D38DBFB109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28088" y="3685032"/>
            <a:ext cx="7735824" cy="161848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The union budget was presented by our Finance Minister Nirmala Sitharaman on 01-02-2026. The finance bill 2026 dispelled the hearsay by confirming that the Income Tax Act 2025 will take effect from 01-04-2026</a:t>
            </a:r>
          </a:p>
          <a:p>
            <a:r>
              <a:rPr lang="en-US" dirty="0"/>
              <a:t>The key changes proposed in Finance bill 2026 related to income tax are outlined below.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8F4F21-6FDA-E67E-C59E-686E01AE44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1346" y="365760"/>
            <a:ext cx="1292469" cy="123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759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0DEE9-2DBD-C997-C208-027230B5A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804" y="832104"/>
            <a:ext cx="9994392" cy="1069848"/>
          </a:xfrm>
        </p:spPr>
        <p:txBody>
          <a:bodyPr/>
          <a:lstStyle/>
          <a:p>
            <a:r>
              <a:rPr lang="en-US" dirty="0">
                <a:ln w="28575">
                  <a:noFill/>
                  <a:prstDash val="solid"/>
                </a:ln>
                <a:latin typeface="Tw Cen MT" panose="020B0602020104020603" pitchFamily="34" charset="77"/>
              </a:rPr>
              <a:t>Tax rates</a:t>
            </a:r>
            <a:endParaRPr lang="en-US" sz="4000" b="1" spc="600" dirty="0">
              <a:ln w="28575">
                <a:noFill/>
                <a:prstDash val="solid"/>
              </a:ln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4567AE2-7958-4426-91AF-ACAC52C09E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2776245"/>
              </p:ext>
            </p:extLst>
          </p:nvPr>
        </p:nvGraphicFramePr>
        <p:xfrm>
          <a:off x="1450975" y="2016125"/>
          <a:ext cx="9291634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5817">
                  <a:extLst>
                    <a:ext uri="{9D8B030D-6E8A-4147-A177-3AD203B41FA5}">
                      <a16:colId xmlns:a16="http://schemas.microsoft.com/office/drawing/2014/main" val="3419281067"/>
                    </a:ext>
                  </a:extLst>
                </a:gridCol>
                <a:gridCol w="4645817">
                  <a:extLst>
                    <a:ext uri="{9D8B030D-6E8A-4147-A177-3AD203B41FA5}">
                      <a16:colId xmlns:a16="http://schemas.microsoft.com/office/drawing/2014/main" val="5389001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 Total Income</a:t>
                      </a:r>
                      <a:endParaRPr lang="en-IN" dirty="0"/>
                    </a:p>
                  </a:txBody>
                  <a:tcPr marL="82224" marR="82224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 Rates for the Tax Year 2026-27</a:t>
                      </a:r>
                      <a:endParaRPr lang="en-IN" dirty="0"/>
                    </a:p>
                  </a:txBody>
                  <a:tcPr marL="82224" marR="82224"/>
                </a:tc>
                <a:extLst>
                  <a:ext uri="{0D108BD9-81ED-4DB2-BD59-A6C34878D82A}">
                    <a16:rowId xmlns:a16="http://schemas.microsoft.com/office/drawing/2014/main" val="32596805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Up to ₹4L</a:t>
                      </a:r>
                      <a:endParaRPr lang="en-IN" dirty="0"/>
                    </a:p>
                  </a:txBody>
                  <a:tcPr marL="82224" marR="82224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  <a:endParaRPr lang="en-IN" dirty="0"/>
                    </a:p>
                  </a:txBody>
                  <a:tcPr marL="82224" marR="82224"/>
                </a:tc>
                <a:extLst>
                  <a:ext uri="{0D108BD9-81ED-4DB2-BD59-A6C34878D82A}">
                    <a16:rowId xmlns:a16="http://schemas.microsoft.com/office/drawing/2014/main" val="981647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From ₹4L to ₹8L</a:t>
                      </a:r>
                      <a:endParaRPr lang="en-IN" dirty="0"/>
                    </a:p>
                  </a:txBody>
                  <a:tcPr marL="82224" marR="82224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5%</a:t>
                      </a:r>
                      <a:endParaRPr lang="en-IN" dirty="0"/>
                    </a:p>
                  </a:txBody>
                  <a:tcPr marL="82224" marR="82224"/>
                </a:tc>
                <a:extLst>
                  <a:ext uri="{0D108BD9-81ED-4DB2-BD59-A6C34878D82A}">
                    <a16:rowId xmlns:a16="http://schemas.microsoft.com/office/drawing/2014/main" val="17937231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From ₹8L to ₹12L</a:t>
                      </a:r>
                      <a:endParaRPr lang="en-IN" dirty="0"/>
                    </a:p>
                  </a:txBody>
                  <a:tcPr marL="82224" marR="82224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10%</a:t>
                      </a:r>
                      <a:endParaRPr lang="en-IN" dirty="0"/>
                    </a:p>
                  </a:txBody>
                  <a:tcPr marL="82224" marR="82224"/>
                </a:tc>
                <a:extLst>
                  <a:ext uri="{0D108BD9-81ED-4DB2-BD59-A6C34878D82A}">
                    <a16:rowId xmlns:a16="http://schemas.microsoft.com/office/drawing/2014/main" val="3781319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From ₹12L to ₹ 16L</a:t>
                      </a:r>
                      <a:endParaRPr lang="en-IN" dirty="0"/>
                    </a:p>
                  </a:txBody>
                  <a:tcPr marL="82224" marR="82224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15%</a:t>
                      </a:r>
                      <a:endParaRPr lang="en-IN" dirty="0"/>
                    </a:p>
                  </a:txBody>
                  <a:tcPr marL="82224" marR="82224"/>
                </a:tc>
                <a:extLst>
                  <a:ext uri="{0D108BD9-81ED-4DB2-BD59-A6C34878D82A}">
                    <a16:rowId xmlns:a16="http://schemas.microsoft.com/office/drawing/2014/main" val="2670096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From ₹16L to ₹ 20L</a:t>
                      </a:r>
                      <a:endParaRPr lang="en-IN" dirty="0"/>
                    </a:p>
                  </a:txBody>
                  <a:tcPr marL="82224" marR="82224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20%</a:t>
                      </a:r>
                      <a:endParaRPr lang="en-IN" dirty="0"/>
                    </a:p>
                  </a:txBody>
                  <a:tcPr marL="82224" marR="82224"/>
                </a:tc>
                <a:extLst>
                  <a:ext uri="{0D108BD9-81ED-4DB2-BD59-A6C34878D82A}">
                    <a16:rowId xmlns:a16="http://schemas.microsoft.com/office/drawing/2014/main" val="35276286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From ₹20L to ₹ 24L</a:t>
                      </a:r>
                      <a:endParaRPr lang="en-IN" dirty="0"/>
                    </a:p>
                  </a:txBody>
                  <a:tcPr marL="82224" marR="82224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25%</a:t>
                      </a:r>
                      <a:endParaRPr lang="en-IN" dirty="0"/>
                    </a:p>
                  </a:txBody>
                  <a:tcPr marL="82224" marR="82224"/>
                </a:tc>
                <a:extLst>
                  <a:ext uri="{0D108BD9-81ED-4DB2-BD59-A6C34878D82A}">
                    <a16:rowId xmlns:a16="http://schemas.microsoft.com/office/drawing/2014/main" val="30040984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&gt; ₹24L</a:t>
                      </a:r>
                      <a:endParaRPr lang="en-IN" dirty="0"/>
                    </a:p>
                  </a:txBody>
                  <a:tcPr marL="82224" marR="82224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30%</a:t>
                      </a:r>
                      <a:endParaRPr lang="en-IN" dirty="0"/>
                    </a:p>
                  </a:txBody>
                  <a:tcPr marL="82224" marR="82224"/>
                </a:tc>
                <a:extLst>
                  <a:ext uri="{0D108BD9-81ED-4DB2-BD59-A6C34878D82A}">
                    <a16:rowId xmlns:a16="http://schemas.microsoft.com/office/drawing/2014/main" val="2993535785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34491D-AF3A-C879-49E6-F11A17AC3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www.charteredlab.com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CF1F9-4847-1440-0352-6D1284A48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9E2366-9ED9-4A6D-8DBF-9FFCC84EFD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1346" y="365760"/>
            <a:ext cx="1292469" cy="123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724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310B5-D907-A977-7A9C-69F8BEB7B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450166"/>
            <a:ext cx="9144000" cy="900332"/>
          </a:xfrm>
        </p:spPr>
        <p:txBody>
          <a:bodyPr>
            <a:normAutofit/>
          </a:bodyPr>
          <a:lstStyle/>
          <a:p>
            <a:r>
              <a:rPr lang="en-US" dirty="0"/>
              <a:t>Increased in STT Rates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7CB25A6-08D7-00C0-75FC-4CF0FD3FF2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1566255"/>
              </p:ext>
            </p:extLst>
          </p:nvPr>
        </p:nvGraphicFramePr>
        <p:xfrm>
          <a:off x="1524000" y="2084232"/>
          <a:ext cx="9392528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421">
                  <a:extLst>
                    <a:ext uri="{9D8B030D-6E8A-4147-A177-3AD203B41FA5}">
                      <a16:colId xmlns:a16="http://schemas.microsoft.com/office/drawing/2014/main" val="3829644678"/>
                    </a:ext>
                  </a:extLst>
                </a:gridCol>
                <a:gridCol w="2468791">
                  <a:extLst>
                    <a:ext uri="{9D8B030D-6E8A-4147-A177-3AD203B41FA5}">
                      <a16:colId xmlns:a16="http://schemas.microsoft.com/office/drawing/2014/main" val="1641979734"/>
                    </a:ext>
                  </a:extLst>
                </a:gridCol>
                <a:gridCol w="1111809">
                  <a:extLst>
                    <a:ext uri="{9D8B030D-6E8A-4147-A177-3AD203B41FA5}">
                      <a16:colId xmlns:a16="http://schemas.microsoft.com/office/drawing/2014/main" val="2123395415"/>
                    </a:ext>
                  </a:extLst>
                </a:gridCol>
                <a:gridCol w="1528092">
                  <a:extLst>
                    <a:ext uri="{9D8B030D-6E8A-4147-A177-3AD203B41FA5}">
                      <a16:colId xmlns:a16="http://schemas.microsoft.com/office/drawing/2014/main" val="2687006901"/>
                    </a:ext>
                  </a:extLst>
                </a:gridCol>
                <a:gridCol w="1430554">
                  <a:extLst>
                    <a:ext uri="{9D8B030D-6E8A-4147-A177-3AD203B41FA5}">
                      <a16:colId xmlns:a16="http://schemas.microsoft.com/office/drawing/2014/main" val="1882761377"/>
                    </a:ext>
                  </a:extLst>
                </a:gridCol>
                <a:gridCol w="1287861">
                  <a:extLst>
                    <a:ext uri="{9D8B030D-6E8A-4147-A177-3AD203B41FA5}">
                      <a16:colId xmlns:a16="http://schemas.microsoft.com/office/drawing/2014/main" val="7845695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Instrument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Transaction Type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Basis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Existing STT Rate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Revised STT Rate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Change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1743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option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Sale of option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Option premium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0.100%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0.150%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50.000%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9402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option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Sale of option where option is exercised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Intrinsic price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0.125%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0.150%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20.000%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6535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Future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Sale of futures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Traded price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0.020%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0.050%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150.000%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28834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8F09C75C-3316-8A1C-47D9-E2701554F7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1346" y="365760"/>
            <a:ext cx="1292469" cy="123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476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135C46B-E037-CFF2-FAA0-2630B2B0A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income</a:t>
            </a:r>
            <a:endParaRPr lang="en-IN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904630C-0265-7E56-4801-3DDDD4154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6191" y="2212848"/>
            <a:ext cx="10027451" cy="3282696"/>
          </a:xfrm>
        </p:spPr>
        <p:txBody>
          <a:bodyPr/>
          <a:lstStyle/>
          <a:p>
            <a:r>
              <a:rPr lang="en-US" dirty="0"/>
              <a:t>Deduction for contribution to employee’s welfare fund to be allowed if paid by due date of filing of return of income.</a:t>
            </a:r>
          </a:p>
          <a:p>
            <a:r>
              <a:rPr lang="en-US" dirty="0"/>
              <a:t>Finance bill 2026 proposes allowing deductions for employees’ contributions deposited up to the return filing due date.</a:t>
            </a:r>
            <a:endParaRPr lang="en-IN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A930F1-9BE0-6841-6A31-6A4DC0383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www.charteredlab.com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CCB3834-5A2E-AB54-F61D-A9E65ADE4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7328C11-4E12-116F-0BA4-80FAB9E432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1346" y="365760"/>
            <a:ext cx="1292469" cy="123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063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43044A-0236-7044-D2CF-AD474BC0AA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FE47F95-CD85-A708-DFAD-6DD90F822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CAPITAL GAINS</a:t>
            </a:r>
            <a:endParaRPr lang="en-IN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A8B3BE7-A6D8-F7F1-03CF-042747858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6191" y="2212848"/>
            <a:ext cx="10027451" cy="1069848"/>
          </a:xfrm>
        </p:spPr>
        <p:txBody>
          <a:bodyPr/>
          <a:lstStyle/>
          <a:p>
            <a:r>
              <a:rPr lang="en-US" dirty="0"/>
              <a:t>Exemption for Sovereign Gold bonds to be allowed only to original holders if held till maturity.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EF58F2-8C1E-27D1-D749-0FD2F4125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www.charteredlab.com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3EBCDF1-9C59-35AF-A5A5-56C00334A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B8615BA-CA91-F023-7FF1-CD2BB265CA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197055"/>
              </p:ext>
            </p:extLst>
          </p:nvPr>
        </p:nvGraphicFramePr>
        <p:xfrm>
          <a:off x="2031999" y="3389885"/>
          <a:ext cx="8800123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19333">
                  <a:extLst>
                    <a:ext uri="{9D8B030D-6E8A-4147-A177-3AD203B41FA5}">
                      <a16:colId xmlns:a16="http://schemas.microsoft.com/office/drawing/2014/main" val="2428022202"/>
                    </a:ext>
                  </a:extLst>
                </a:gridCol>
                <a:gridCol w="1480790">
                  <a:extLst>
                    <a:ext uri="{9D8B030D-6E8A-4147-A177-3AD203B41FA5}">
                      <a16:colId xmlns:a16="http://schemas.microsoft.com/office/drawing/2014/main" val="39736037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Conditions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Taxability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03516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Purchase at the time of original issue and held continuously till maturity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Exempt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065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Not purchased at time of original issue but held till maturity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Taxable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9659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Purchased at the time of original issue but not held till maturity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Taxable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83283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Neither purchased at the time of original issue nor held till maturity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Taxable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099818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774BF1BF-9801-0F00-832E-32BC4AF518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1346" y="365760"/>
            <a:ext cx="1292469" cy="123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89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7AAE54-6D86-A3B8-E578-8C020F3315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CC01018-EF8E-BA8E-613E-9BC874F95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TDS/TCS</a:t>
            </a:r>
            <a:endParaRPr lang="en-IN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4491EB2-D41C-C823-A7A6-60653567B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6191" y="2212847"/>
            <a:ext cx="10027451" cy="2743201"/>
          </a:xfrm>
        </p:spPr>
        <p:txBody>
          <a:bodyPr/>
          <a:lstStyle/>
          <a:p>
            <a:r>
              <a:rPr lang="en-US" dirty="0"/>
              <a:t>No tax and TDS on interest awarded on accidental claim under Motor Vehicle Act, 1988</a:t>
            </a:r>
          </a:p>
          <a:p>
            <a:r>
              <a:rPr lang="en-US" dirty="0"/>
              <a:t>Resident individuals and HUFs do not require TAN to deduct tax from consideration paid to Non-Residents for purchase of immovable property.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9017D9-C3FA-A368-C7DD-0A01941AB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www.charteredlab.com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C8D9B92-90A1-BDF3-D8A7-80A56AC01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5071814-15A0-6D37-8A23-3E0BC1E9BF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1346" y="365760"/>
            <a:ext cx="1292469" cy="123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872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3FC77A-B293-5C69-2140-E3EC7EE07D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A2D7BF0-8CA9-346B-498C-3051416ED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TDS/TCS</a:t>
            </a:r>
            <a:endParaRPr lang="en-IN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FEB5BDB-A5D8-EE6F-93B0-744AF821A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6191" y="2212847"/>
            <a:ext cx="10027451" cy="60069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TCS rates rationalized to largely introduce a uniform rate of 2%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A63F95-4210-8151-4B3B-44346BB38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www.charteredlab.com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7F6FC60-91CA-A17C-7CFC-646B2E433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92485E6-898A-9507-C3A0-5524BDC854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458730"/>
              </p:ext>
            </p:extLst>
          </p:nvPr>
        </p:nvGraphicFramePr>
        <p:xfrm>
          <a:off x="1632204" y="2900172"/>
          <a:ext cx="8782812" cy="313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18344">
                  <a:extLst>
                    <a:ext uri="{9D8B030D-6E8A-4147-A177-3AD203B41FA5}">
                      <a16:colId xmlns:a16="http://schemas.microsoft.com/office/drawing/2014/main" val="2690154062"/>
                    </a:ext>
                  </a:extLst>
                </a:gridCol>
                <a:gridCol w="2006535">
                  <a:extLst>
                    <a:ext uri="{9D8B030D-6E8A-4147-A177-3AD203B41FA5}">
                      <a16:colId xmlns:a16="http://schemas.microsoft.com/office/drawing/2014/main" val="4128568605"/>
                    </a:ext>
                  </a:extLst>
                </a:gridCol>
                <a:gridCol w="1957933">
                  <a:extLst>
                    <a:ext uri="{9D8B030D-6E8A-4147-A177-3AD203B41FA5}">
                      <a16:colId xmlns:a16="http://schemas.microsoft.com/office/drawing/2014/main" val="22606157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Nature of receipt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Existing Rate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Proposed Rate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7619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Sale of alcoholic liquor for human consumption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1%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2%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3278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Sale of Tendu Leaves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5%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2%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937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Sale of Scrap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1%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2%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41264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Sale of minerals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1%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2%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4114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Remittance under LRS for education or medical treatment exceeding ₹10L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5%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2%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3391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Sale of overseas Tour Programme Package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5% up to ₹ 10L</a:t>
                      </a:r>
                    </a:p>
                    <a:p>
                      <a:r>
                        <a:rPr lang="en-US" dirty="0"/>
                        <a:t>20% thereafter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2% no threshold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4841701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6E1A35A2-BCC1-43E5-2D1E-09893267F5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1346" y="365760"/>
            <a:ext cx="1292469" cy="123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19531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9D5"/>
      </a:lt2>
      <a:accent1>
        <a:srgbClr val="FB8C29"/>
      </a:accent1>
      <a:accent2>
        <a:srgbClr val="F2C351"/>
      </a:accent2>
      <a:accent3>
        <a:srgbClr val="D0CBA5"/>
      </a:accent3>
      <a:accent4>
        <a:srgbClr val="A2C476"/>
      </a:accent4>
      <a:accent5>
        <a:srgbClr val="57C293"/>
      </a:accent5>
      <a:accent6>
        <a:srgbClr val="06BFDE"/>
      </a:accent6>
      <a:hlink>
        <a:srgbClr val="FBAE29"/>
      </a:hlink>
      <a:folHlink>
        <a:srgbClr val="EDC47E"/>
      </a:folHlink>
    </a:clrScheme>
    <a:fontScheme name="Gallery">
      <a:majorFont>
        <a:latin typeface="Rockwell" panose="020606030202050204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BB5F5D82-B5E9-469E-A815-C655ED4AF24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5" ma:contentTypeDescription="Create a new document." ma:contentTypeScope="" ma:versionID="e02306daf00165b375dc6a58966960b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df88fb76bf5f555224557953949c1ec9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F1F1912-3146-44AF-A389-9E8B77BB368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8B8ECF1-2A9D-464C-AFE8-2B3295D0BF97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230e9df3-be65-4c73-a93b-d1236ebd677e"/>
    <ds:schemaRef ds:uri="http://schemas.microsoft.com/office/2006/documentManagement/types"/>
    <ds:schemaRef ds:uri="http://schemas.openxmlformats.org/package/2006/metadata/core-properties"/>
    <ds:schemaRef ds:uri="16c05727-aa75-4e4a-9b5f-8a80a1165891"/>
    <ds:schemaRef ds:uri="http://purl.org/dc/dcmitype/"/>
    <ds:schemaRef ds:uri="71af3243-3dd4-4a8d-8c0d-dd76da1f02a5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176493A3-2B83-4E58-86AD-56A2F2A20F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354</TotalTime>
  <Words>675</Words>
  <Application>Microsoft Office PowerPoint</Application>
  <PresentationFormat>Widescreen</PresentationFormat>
  <Paragraphs>155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Courier New</vt:lpstr>
      <vt:lpstr>Rockwell</vt:lpstr>
      <vt:lpstr>Segoe UI Light</vt:lpstr>
      <vt:lpstr>Tw Cen MT</vt:lpstr>
      <vt:lpstr>Gallery</vt:lpstr>
      <vt:lpstr>Highlights Union Budget 2026-27</vt:lpstr>
      <vt:lpstr>CONTENTS</vt:lpstr>
      <vt:lpstr>INTRODUCTION</vt:lpstr>
      <vt:lpstr>Tax rates</vt:lpstr>
      <vt:lpstr>Increased in STT Rates</vt:lpstr>
      <vt:lpstr>Business income</vt:lpstr>
      <vt:lpstr>CAPITAL GAINS</vt:lpstr>
      <vt:lpstr>TDS/TCS</vt:lpstr>
      <vt:lpstr>TDS/TCS</vt:lpstr>
      <vt:lpstr>RETURN OF INCOME</vt:lpstr>
      <vt:lpstr>RETURN OF INCOME</vt:lpstr>
      <vt:lpstr>The simple definition of budget is “telling your money where to go.” 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highlights union budget 2026-27</dc:title>
  <dc:creator>vineet sharma</dc:creator>
  <cp:lastModifiedBy>vineet sharma</cp:lastModifiedBy>
  <cp:revision>33</cp:revision>
  <dcterms:created xsi:type="dcterms:W3CDTF">2026-02-05T04:44:13Z</dcterms:created>
  <dcterms:modified xsi:type="dcterms:W3CDTF">2026-02-08T16:03:46Z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